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lacial Indifference" panose="020B0604020202020204" charset="0"/>
      <p:regular r:id="rId36"/>
    </p:embeddedFont>
    <p:embeddedFont>
      <p:font typeface="Glacial Indifference Bold" panose="020B0604020202020204" charset="0"/>
      <p:regular r:id="rId37"/>
    </p:embeddedFont>
    <p:embeddedFont>
      <p:font typeface="Glacial Indifference Italics" panose="020B0604020202020204" charset="0"/>
      <p:regular r:id="rId38"/>
    </p:embeddedFont>
    <p:embeddedFont>
      <p:font typeface="League Spartan" panose="020B0604020202020204" charset="0"/>
      <p:regular r:id="rId39"/>
    </p:embeddedFont>
    <p:embeddedFont>
      <p:font typeface="Montserrat Classic Bold" panose="020B0604020202020204" charset="0"/>
      <p:regular r:id="rId40"/>
    </p:embeddedFont>
    <p:embeddedFont>
      <p:font typeface="Montserrat Light" panose="00000400000000000000" pitchFamily="2" charset="0"/>
      <p:regular r:id="rId41"/>
      <p:italic r:id="rId42"/>
    </p:embeddedFont>
    <p:embeddedFont>
      <p:font typeface="Montserrat Light Bold" panose="020B0604020202020204" charset="0"/>
      <p:regular r:id="rId43"/>
    </p:embeddedFont>
    <p:embeddedFont>
      <p:font typeface="Open Sans Extra Bold" panose="020B0604020202020204" charset="0"/>
      <p:regular r:id="rId44"/>
    </p:embeddedFont>
    <p:embeddedFont>
      <p:font typeface="Open Sans Light" panose="020B030603050402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87010B-1BDC-47A1-98AF-E18AB2E909DF}" v="2" dt="2023-05-11T20:22:02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2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eus Rodrigues Bezerra" userId="b37e4e8b-2b3e-47f7-9c51-dd6dbf1f6a19" providerId="ADAL" clId="{FA87010B-1BDC-47A1-98AF-E18AB2E909DF}"/>
    <pc:docChg chg="custSel modSld">
      <pc:chgData name="Matheus Rodrigues Bezerra" userId="b37e4e8b-2b3e-47f7-9c51-dd6dbf1f6a19" providerId="ADAL" clId="{FA87010B-1BDC-47A1-98AF-E18AB2E909DF}" dt="2023-05-11T20:22:07.450" v="105" actId="1076"/>
      <pc:docMkLst>
        <pc:docMk/>
      </pc:docMkLst>
      <pc:sldChg chg="modSp mod">
        <pc:chgData name="Matheus Rodrigues Bezerra" userId="b37e4e8b-2b3e-47f7-9c51-dd6dbf1f6a19" providerId="ADAL" clId="{FA87010B-1BDC-47A1-98AF-E18AB2E909DF}" dt="2023-05-11T20:19:09.964" v="96" actId="14100"/>
        <pc:sldMkLst>
          <pc:docMk/>
          <pc:sldMk cId="0" sldId="268"/>
        </pc:sldMkLst>
        <pc:spChg chg="mod">
          <ac:chgData name="Matheus Rodrigues Bezerra" userId="b37e4e8b-2b3e-47f7-9c51-dd6dbf1f6a19" providerId="ADAL" clId="{FA87010B-1BDC-47A1-98AF-E18AB2E909DF}" dt="2023-05-11T20:19:09.964" v="96" actId="14100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theus Rodrigues Bezerra" userId="b37e4e8b-2b3e-47f7-9c51-dd6dbf1f6a19" providerId="ADAL" clId="{FA87010B-1BDC-47A1-98AF-E18AB2E909DF}" dt="2023-05-11T20:19:06.669" v="95" actId="14100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atheus Rodrigues Bezerra" userId="b37e4e8b-2b3e-47f7-9c51-dd6dbf1f6a19" providerId="ADAL" clId="{FA87010B-1BDC-47A1-98AF-E18AB2E909DF}" dt="2023-05-08T17:58:23.048" v="94" actId="313"/>
        <pc:sldMkLst>
          <pc:docMk/>
          <pc:sldMk cId="0" sldId="277"/>
        </pc:sldMkLst>
        <pc:spChg chg="mod">
          <ac:chgData name="Matheus Rodrigues Bezerra" userId="b37e4e8b-2b3e-47f7-9c51-dd6dbf1f6a19" providerId="ADAL" clId="{FA87010B-1BDC-47A1-98AF-E18AB2E909DF}" dt="2023-05-08T17:58:23.048" v="94" actId="313"/>
          <ac:spMkLst>
            <pc:docMk/>
            <pc:sldMk cId="0" sldId="277"/>
            <ac:spMk id="14" creationId="{00000000-0000-0000-0000-000000000000}"/>
          </ac:spMkLst>
        </pc:spChg>
      </pc:sldChg>
      <pc:sldChg chg="addSp modSp mod">
        <pc:chgData name="Matheus Rodrigues Bezerra" userId="b37e4e8b-2b3e-47f7-9c51-dd6dbf1f6a19" providerId="ADAL" clId="{FA87010B-1BDC-47A1-98AF-E18AB2E909DF}" dt="2023-05-11T20:22:07.450" v="105" actId="1076"/>
        <pc:sldMkLst>
          <pc:docMk/>
          <pc:sldMk cId="0" sldId="278"/>
        </pc:sldMkLst>
        <pc:spChg chg="mod">
          <ac:chgData name="Matheus Rodrigues Bezerra" userId="b37e4e8b-2b3e-47f7-9c51-dd6dbf1f6a19" providerId="ADAL" clId="{FA87010B-1BDC-47A1-98AF-E18AB2E909DF}" dt="2023-05-11T20:20:50.921" v="101"/>
          <ac:spMkLst>
            <pc:docMk/>
            <pc:sldMk cId="0" sldId="278"/>
            <ac:spMk id="7" creationId="{00000000-0000-0000-0000-000000000000}"/>
          </ac:spMkLst>
        </pc:spChg>
        <pc:spChg chg="mod">
          <ac:chgData name="Matheus Rodrigues Bezerra" userId="b37e4e8b-2b3e-47f7-9c51-dd6dbf1f6a19" providerId="ADAL" clId="{FA87010B-1BDC-47A1-98AF-E18AB2E909DF}" dt="2023-05-11T20:20:19.155" v="100"/>
          <ac:spMkLst>
            <pc:docMk/>
            <pc:sldMk cId="0" sldId="278"/>
            <ac:spMk id="9" creationId="{00000000-0000-0000-0000-000000000000}"/>
          </ac:spMkLst>
        </pc:spChg>
        <pc:picChg chg="add mod">
          <ac:chgData name="Matheus Rodrigues Bezerra" userId="b37e4e8b-2b3e-47f7-9c51-dd6dbf1f6a19" providerId="ADAL" clId="{FA87010B-1BDC-47A1-98AF-E18AB2E909DF}" dt="2023-05-11T20:20:04.710" v="98" actId="1076"/>
          <ac:picMkLst>
            <pc:docMk/>
            <pc:sldMk cId="0" sldId="278"/>
            <ac:picMk id="3" creationId="{A7BE6FF5-D661-B4B5-B215-E1B5D218ABAD}"/>
          </ac:picMkLst>
        </pc:picChg>
        <pc:picChg chg="add mod">
          <ac:chgData name="Matheus Rodrigues Bezerra" userId="b37e4e8b-2b3e-47f7-9c51-dd6dbf1f6a19" providerId="ADAL" clId="{FA87010B-1BDC-47A1-98AF-E18AB2E909DF}" dt="2023-05-11T20:22:07.450" v="105" actId="1076"/>
          <ac:picMkLst>
            <pc:docMk/>
            <pc:sldMk cId="0" sldId="278"/>
            <ac:picMk id="4" creationId="{C6F357FA-D31A-EDFC-3582-D3250F8B3374}"/>
          </ac:picMkLst>
        </pc:picChg>
      </pc:sldChg>
    </pc:docChg>
  </pc:docChgLst>
  <pc:docChgLst>
    <pc:chgData name="Matheus Rodrigues Bezerra" userId="S::m.bezerra@rj.sebrae.com.br::b37e4e8b-2b3e-47f7-9c51-dd6dbf1f6a19" providerId="AD" clId="Web-{389D6DEC-ADCC-EBBA-E97E-51CCA1FB9643}"/>
    <pc:docChg chg="mod modSld modMainMaster">
      <pc:chgData name="Matheus Rodrigues Bezerra" userId="S::m.bezerra@rj.sebrae.com.br::b37e4e8b-2b3e-47f7-9c51-dd6dbf1f6a19" providerId="AD" clId="Web-{389D6DEC-ADCC-EBBA-E97E-51CCA1FB9643}" dt="2023-03-20T18:09:25.250" v="15" actId="20577"/>
      <pc:docMkLst>
        <pc:docMk/>
      </pc:docMkLst>
      <pc:sldChg chg="modSp">
        <pc:chgData name="Matheus Rodrigues Bezerra" userId="S::m.bezerra@rj.sebrae.com.br::b37e4e8b-2b3e-47f7-9c51-dd6dbf1f6a19" providerId="AD" clId="Web-{389D6DEC-ADCC-EBBA-E97E-51CCA1FB9643}" dt="2023-03-20T18:08:22.811" v="3" actId="20577"/>
        <pc:sldMkLst>
          <pc:docMk/>
          <pc:sldMk cId="0" sldId="274"/>
        </pc:sldMkLst>
        <pc:spChg chg="mod">
          <ac:chgData name="Matheus Rodrigues Bezerra" userId="S::m.bezerra@rj.sebrae.com.br::b37e4e8b-2b3e-47f7-9c51-dd6dbf1f6a19" providerId="AD" clId="Web-{389D6DEC-ADCC-EBBA-E97E-51CCA1FB9643}" dt="2023-03-20T18:08:22.811" v="3" actId="20577"/>
          <ac:spMkLst>
            <pc:docMk/>
            <pc:sldMk cId="0" sldId="274"/>
            <ac:spMk id="5" creationId="{00000000-0000-0000-0000-000000000000}"/>
          </ac:spMkLst>
        </pc:spChg>
      </pc:sldChg>
      <pc:sldChg chg="modSp">
        <pc:chgData name="Matheus Rodrigues Bezerra" userId="S::m.bezerra@rj.sebrae.com.br::b37e4e8b-2b3e-47f7-9c51-dd6dbf1f6a19" providerId="AD" clId="Web-{389D6DEC-ADCC-EBBA-E97E-51CCA1FB9643}" dt="2023-03-20T18:09:25.250" v="15" actId="20577"/>
        <pc:sldMkLst>
          <pc:docMk/>
          <pc:sldMk cId="0" sldId="278"/>
        </pc:sldMkLst>
        <pc:spChg chg="mod">
          <ac:chgData name="Matheus Rodrigues Bezerra" userId="S::m.bezerra@rj.sebrae.com.br::b37e4e8b-2b3e-47f7-9c51-dd6dbf1f6a19" providerId="AD" clId="Web-{389D6DEC-ADCC-EBBA-E97E-51CCA1FB9643}" dt="2023-03-20T18:09:25.250" v="15" actId="20577"/>
          <ac:spMkLst>
            <pc:docMk/>
            <pc:sldMk cId="0" sldId="278"/>
            <ac:spMk id="7" creationId="{00000000-0000-0000-0000-000000000000}"/>
          </ac:spMkLst>
        </pc:spChg>
      </pc:sldChg>
      <pc:sldMasterChg chg="addSp">
        <pc:chgData name="Matheus Rodrigues Bezerra" userId="S::m.bezerra@rj.sebrae.com.br::b37e4e8b-2b3e-47f7-9c51-dd6dbf1f6a19" providerId="AD" clId="Web-{389D6DEC-ADCC-EBBA-E97E-51CCA1FB9643}" dt="2023-03-20T18:08:18.452" v="0" actId="33475"/>
        <pc:sldMasterMkLst>
          <pc:docMk/>
          <pc:sldMasterMk cId="0" sldId="2147483648"/>
        </pc:sldMasterMkLst>
        <pc:spChg chg="add">
          <ac:chgData name="Matheus Rodrigues Bezerra" userId="S::m.bezerra@rj.sebrae.com.br::b37e4e8b-2b3e-47f7-9c51-dd6dbf1f6a19" providerId="AD" clId="Web-{389D6DEC-ADCC-EBBA-E97E-51CCA1FB9643}" dt="2023-03-20T18:08:18.452" v="0" actId="33475"/>
          <ac:spMkLst>
            <pc:docMk/>
            <pc:sldMasterMk cId="0" sldId="2147483648"/>
            <ac:spMk id="8" creationId="{93D8C0C9-1120-A768-35C6-B3331E1E3A25}"/>
          </ac:spMkLst>
        </pc:spChg>
      </pc:sldMasterChg>
    </pc:docChg>
  </pc:docChgLst>
  <pc:docChgLst>
    <pc:chgData name="Matheus Rodrigues Bezerra" userId="b37e4e8b-2b3e-47f7-9c51-dd6dbf1f6a19" providerId="ADAL" clId="{3AC1B646-5C89-4CD1-BBB4-BE3F468EEEEC}"/>
    <pc:docChg chg="custSel modSld">
      <pc:chgData name="Matheus Rodrigues Bezerra" userId="b37e4e8b-2b3e-47f7-9c51-dd6dbf1f6a19" providerId="ADAL" clId="{3AC1B646-5C89-4CD1-BBB4-BE3F468EEEEC}" dt="2023-03-30T13:53:02.634" v="2" actId="478"/>
      <pc:docMkLst>
        <pc:docMk/>
      </pc:docMkLst>
      <pc:sldChg chg="delSp mod">
        <pc:chgData name="Matheus Rodrigues Bezerra" userId="b37e4e8b-2b3e-47f7-9c51-dd6dbf1f6a19" providerId="ADAL" clId="{3AC1B646-5C89-4CD1-BBB4-BE3F468EEEEC}" dt="2023-03-30T13:53:02.634" v="2" actId="478"/>
        <pc:sldMkLst>
          <pc:docMk/>
          <pc:sldMk cId="0" sldId="278"/>
        </pc:sldMkLst>
        <pc:picChg chg="del">
          <ac:chgData name="Matheus Rodrigues Bezerra" userId="b37e4e8b-2b3e-47f7-9c51-dd6dbf1f6a19" providerId="ADAL" clId="{3AC1B646-5C89-4CD1-BBB4-BE3F468EEEEC}" dt="2023-03-30T13:53:01.395" v="0" actId="478"/>
          <ac:picMkLst>
            <pc:docMk/>
            <pc:sldMk cId="0" sldId="278"/>
            <ac:picMk id="3" creationId="{00000000-0000-0000-0000-000000000000}"/>
          </ac:picMkLst>
        </pc:picChg>
        <pc:picChg chg="del">
          <ac:chgData name="Matheus Rodrigues Bezerra" userId="b37e4e8b-2b3e-47f7-9c51-dd6dbf1f6a19" providerId="ADAL" clId="{3AC1B646-5C89-4CD1-BBB4-BE3F468EEEEC}" dt="2023-03-30T13:53:02.634" v="2" actId="478"/>
          <ac:picMkLst>
            <pc:docMk/>
            <pc:sldMk cId="0" sldId="278"/>
            <ac:picMk id="4" creationId="{00000000-0000-0000-0000-000000000000}"/>
          </ac:picMkLst>
        </pc:picChg>
        <pc:picChg chg="del">
          <ac:chgData name="Matheus Rodrigues Bezerra" userId="b37e4e8b-2b3e-47f7-9c51-dd6dbf1f6a19" providerId="ADAL" clId="{3AC1B646-5C89-4CD1-BBB4-BE3F468EEEEC}" dt="2023-03-30T13:53:01.970" v="1" actId="478"/>
          <ac:picMkLst>
            <pc:docMk/>
            <pc:sldMk cId="0" sldId="278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Momento de divulgação do Projeto gratuito do Sebrae RJ.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Falta de documentos comprobatórios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Indagar aos participantes  se conhecem o fampe, retomando o inicio da palestra (qual o papel do Sebrae quando falamos de finanças e acesso ao crédito) com o objetivo de mostrar a relevancia do Sebrae e do FAMPE para MPEs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Lembrar que o Sebrae não participa operacionalmente do processo de análise de crédito, apenas é avalista da operação.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Fluxo de caixa atual e projetado. Como o Empresário deve se preparar para os diversos cenários: ótimista, realista e pessimista.</a:t>
            </a:r>
          </a:p>
          <a:p>
            <a:r>
              <a:rPr lang="en-US"/>
              <a:t>2. Ter controles financeiros (DRE e fluxo de caixa);</a:t>
            </a:r>
          </a:p>
          <a:p>
            <a:r>
              <a:rPr lang="en-US"/>
              <a:t>3. Entender o impacto dos custos. Fazer uma claissificação financeira, entendendo quais receitas mais significativa e quais despesas mais importantes.</a:t>
            </a:r>
          </a:p>
          <a:p>
            <a:r>
              <a:rPr lang="en-US"/>
              <a:t>4. analise seus ciclos financeiros e operacionais, tentando sempre estender seu prazo para pagamento de fornecedor e diminuir o prazo de recebimento do cliente.</a:t>
            </a:r>
          </a:p>
          <a:p>
            <a:r>
              <a:rPr lang="en-US"/>
              <a:t>5. Verifique quanto tempo os seus produtos ficam parados no estoque, lembre-se que estoque grande é dinheiro parado e sem utilidade.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Fluxo de caixa atual e projetado. Como o Empresário deve se preparar para os diversos cenários: ótimista, realista e pessimista.</a:t>
            </a:r>
          </a:p>
          <a:p>
            <a:r>
              <a:rPr lang="en-US"/>
              <a:t>2. Ter controles financeiros (DRE e fluxo de caixa);</a:t>
            </a:r>
          </a:p>
          <a:p>
            <a:r>
              <a:rPr lang="en-US"/>
              <a:t>3. Entender o impacto dos custos. Fazer uma claissificação financeira, entendendo quais receitas mais significativa e quais despesas mais importantes.</a:t>
            </a:r>
          </a:p>
          <a:p>
            <a:r>
              <a:rPr lang="en-US"/>
              <a:t>4. analise seus ciclos financeiros e operacionais, tentando sempre estender seu prazo para pagamento de fornecedor e diminuir o prazo de recebimento do cliente.</a:t>
            </a:r>
          </a:p>
          <a:p>
            <a:r>
              <a:rPr lang="en-US"/>
              <a:t>5. Verifique quanto tempo os seus produtos ficam parados no estoque, lembre-se que estoque grande é dinheiro parado e sem utilidade.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Pesquisa traz alguns dados importantes pra embasar a palestra.</a:t>
            </a:r>
          </a:p>
          <a:p>
            <a:r>
              <a:rPr lang="en-US"/>
              <a:t>- Aqui o aplicador deve falar um pouco sobre a conjuntura atual de acesso ao crédito, taxa selic atual.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Fluxo de caixa atual e projetado. Como o Empresário deve se preparar para os diversos cenários: ótimista, realista e pessimista.</a:t>
            </a:r>
          </a:p>
          <a:p>
            <a:r>
              <a:rPr lang="en-US"/>
              <a:t>2. Ter controles financeiros (DRE e fluxo de caixa);</a:t>
            </a:r>
          </a:p>
          <a:p>
            <a:r>
              <a:rPr lang="en-US"/>
              <a:t>3. Entender o impacto dos custos. Fazer uma claissificação financeira, entendendo quais receitas mais significativa e quais despesas mais importantes.</a:t>
            </a:r>
          </a:p>
          <a:p>
            <a:r>
              <a:rPr lang="en-US"/>
              <a:t>4. analise seus ciclos financeiros e operacionais, tentando sempre estender seu prazo para pagamento de fornecedor e diminuir o prazo de recebimento do cliente.</a:t>
            </a:r>
          </a:p>
          <a:p>
            <a:r>
              <a:rPr lang="en-US"/>
              <a:t>5. Verifique quanto tempo os seus produtos ficam parados no estoque, lembre-se que estoque grande é dinheiro parado e sem utilidade.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qual a finalidade do crédito que desejo? qual objetivo?</a:t>
            </a:r>
          </a:p>
          <a:p>
            <a:r>
              <a:rPr lang="en-US"/>
              <a:t>2. com base nos meus controles financeiros e análise de fluxo de caixa. Quanto realmente eu preciso? Lembrando sempre que todo crédito tem um custo e esse deve ser levando em consideração na hora de mensurar qual o real valor necessário. O aplicador pode mensionar a selic atual a 11,75% como base de calculo de taxa de juros.</a:t>
            </a:r>
          </a:p>
          <a:p>
            <a:r>
              <a:rPr lang="en-US"/>
              <a:t>3. qual minha capacidade de pagamento? Quanto eu consigo retirar da minha empresa pra pagar a parcela desse empréstimo?</a:t>
            </a:r>
          </a:p>
          <a:p>
            <a:r>
              <a:rPr lang="en-US"/>
              <a:t>4. É preciso falar sobre planejamento, para evitar tomar crédito de última hora, lembrando que quanto mais rápido é o processo de análise, mais caro será esse crédito.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Pesquisa traz alguns dados importantes pra embasar a palestra.</a:t>
            </a:r>
          </a:p>
          <a:p>
            <a:r>
              <a:rPr lang="en-US"/>
              <a:t>- Aqui o aplicador deve falar um pouco sobre a conjuntura atual de acesso ao crédito, taxa selic atual.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Após falar de planejamento para acesso ao crédito, aprofundar nos tipos de financiamentos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 aplicador deve falar sobre como as instituições financeiras enxergam as empresas e como acontece o processo de análise e concessão de crédito.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D8C0C9-1120-A768-35C6-B3331E1E3A2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4048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erasa.com.br/" TargetMode="External"/><Relationship Id="rId4" Type="http://schemas.openxmlformats.org/officeDocument/2006/relationships/hyperlink" Target="https://painel.consumidorpositivo.com.b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v.receita.fazenda.gov.b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100" b="16834"/>
          <a:stretch>
            <a:fillRect/>
          </a:stretch>
        </p:blipFill>
        <p:spPr>
          <a:xfrm>
            <a:off x="329915" y="258238"/>
            <a:ext cx="17643760" cy="97705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3489" y="2883612"/>
            <a:ext cx="15256612" cy="29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2"/>
              </a:lnSpc>
            </a:pPr>
            <a:r>
              <a:rPr lang="en-US" sz="9025" dirty="0" err="1">
                <a:solidFill>
                  <a:srgbClr val="FFEEA5"/>
                </a:solidFill>
                <a:latin typeface="League Spartan"/>
              </a:rPr>
              <a:t>Dicas</a:t>
            </a:r>
            <a:r>
              <a:rPr lang="en-US" sz="9025" dirty="0">
                <a:solidFill>
                  <a:srgbClr val="FFEEA5"/>
                </a:solidFill>
                <a:latin typeface="League Spartan"/>
              </a:rPr>
              <a:t> para </a:t>
            </a:r>
            <a:r>
              <a:rPr lang="en-US" sz="9025" dirty="0" err="1">
                <a:solidFill>
                  <a:srgbClr val="FFEEA5"/>
                </a:solidFill>
                <a:latin typeface="League Spartan"/>
              </a:rPr>
              <a:t>acesso</a:t>
            </a:r>
            <a:r>
              <a:rPr lang="en-US" sz="9025" dirty="0">
                <a:solidFill>
                  <a:srgbClr val="FFEEA5"/>
                </a:solidFill>
                <a:latin typeface="League Spartan"/>
              </a:rPr>
              <a:t> </a:t>
            </a:r>
            <a:r>
              <a:rPr lang="en-US" sz="9025" dirty="0" err="1">
                <a:solidFill>
                  <a:srgbClr val="FFEEA5"/>
                </a:solidFill>
                <a:latin typeface="League Spartan"/>
              </a:rPr>
              <a:t>ao</a:t>
            </a:r>
            <a:r>
              <a:rPr lang="en-US" sz="9025" dirty="0">
                <a:solidFill>
                  <a:srgbClr val="FFEEA5"/>
                </a:solidFill>
                <a:latin typeface="League Spartan"/>
              </a:rPr>
              <a:t> </a:t>
            </a:r>
            <a:r>
              <a:rPr lang="en-US" sz="9025" dirty="0" err="1">
                <a:solidFill>
                  <a:srgbClr val="FFEEA5"/>
                </a:solidFill>
                <a:latin typeface="League Spartan"/>
              </a:rPr>
              <a:t>crédito</a:t>
            </a:r>
            <a:endParaRPr lang="en-US" sz="9025" dirty="0">
              <a:solidFill>
                <a:srgbClr val="FFEEA5"/>
              </a:solidFill>
              <a:latin typeface="League Sparta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11792" y="6954738"/>
            <a:ext cx="3080006" cy="1663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8277495" cy="11456947"/>
          </a:xfrm>
          <a:prstGeom prst="rect">
            <a:avLst/>
          </a:prstGeom>
          <a:solidFill>
            <a:srgbClr val="FFEEA5"/>
          </a:solidFill>
        </p:spPr>
      </p:sp>
      <p:sp>
        <p:nvSpPr>
          <p:cNvPr id="3" name="TextBox 3"/>
          <p:cNvSpPr txBox="1"/>
          <p:nvPr/>
        </p:nvSpPr>
        <p:spPr>
          <a:xfrm>
            <a:off x="612063" y="2173268"/>
            <a:ext cx="6448241" cy="638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Pontos de atenção</a:t>
            </a:r>
          </a:p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antes de solicitar crédito para sua empresa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91931" y="888981"/>
            <a:ext cx="9272169" cy="901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Entenda a situação atual e futura da empresa;​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Organize a gestão financeira da empresa​;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Defina os gastos mais significativos​;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Negocie melhores prazos com fornecedores e</a:t>
            </a:r>
          </a:p>
          <a:p>
            <a:pPr>
              <a:lnSpc>
                <a:spcPts val="4799"/>
              </a:lnSpc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 parceiros​;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Verifique seu giro de estoque, se houver;</a:t>
            </a:r>
          </a:p>
          <a:p>
            <a:pPr algn="l">
              <a:lnSpc>
                <a:spcPts val="47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92" r="13292"/>
          <a:stretch>
            <a:fillRect/>
          </a:stretch>
        </p:blipFill>
        <p:spPr>
          <a:xfrm>
            <a:off x="-595430" y="-584974"/>
            <a:ext cx="6308336" cy="114569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793" b="3793"/>
          <a:stretch>
            <a:fillRect/>
          </a:stretch>
        </p:blipFill>
        <p:spPr>
          <a:xfrm>
            <a:off x="-595430" y="0"/>
            <a:ext cx="7527536" cy="104345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71927" y="962025"/>
            <a:ext cx="4392822" cy="211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Reflita e Responda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9931" y="1319213"/>
            <a:ext cx="10186569" cy="841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Qual meu relacionamento com a Instituição Financeira?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DF5A49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Qual meu nível de endividamento?</a:t>
            </a:r>
          </a:p>
          <a:p>
            <a:pPr>
              <a:lnSpc>
                <a:spcPts val="4799"/>
              </a:lnSpc>
            </a:pPr>
            <a:endParaRPr lang="en-US" sz="3999">
              <a:solidFill>
                <a:srgbClr val="DF5A49"/>
              </a:solidFill>
              <a:latin typeface="Glacial Indifference"/>
            </a:endParaRP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Possuo restrições ou apontamentos no Sistema Financeiro como PF ou na PJ?</a:t>
            </a:r>
          </a:p>
          <a:p>
            <a:pPr>
              <a:lnSpc>
                <a:spcPts val="4799"/>
              </a:lnSpc>
            </a:pPr>
            <a:r>
              <a:rPr lang="en-US" sz="3999">
                <a:solidFill>
                  <a:srgbClr val="DF5A49"/>
                </a:solidFill>
                <a:latin typeface="Glacial Indifference Bold"/>
              </a:rPr>
              <a:t>Consulte: </a:t>
            </a:r>
          </a:p>
          <a:p>
            <a:pPr>
              <a:lnSpc>
                <a:spcPts val="4799"/>
              </a:lnSpc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Boa Vista SCPC: </a:t>
            </a:r>
            <a:r>
              <a:rPr lang="en-US" sz="3999">
                <a:solidFill>
                  <a:srgbClr val="DF5A49"/>
                </a:solidFill>
                <a:latin typeface="Glacial Indifference Bold"/>
                <a:hlinkClick r:id="rId4" tooltip="https://painel.consumidorpositivo.com.br/"/>
              </a:rPr>
              <a:t>consumidorpositivo.com.br</a:t>
            </a:r>
          </a:p>
          <a:p>
            <a:pPr>
              <a:lnSpc>
                <a:spcPts val="4799"/>
              </a:lnSpc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Serasa: </a:t>
            </a:r>
            <a:r>
              <a:rPr lang="en-US" sz="3999">
                <a:solidFill>
                  <a:srgbClr val="DF5A49"/>
                </a:solidFill>
                <a:latin typeface="Glacial Indifference Bold"/>
                <a:hlinkClick r:id="rId5" tooltip="https://www.serasa.com.br/"/>
              </a:rPr>
              <a:t>w</a:t>
            </a:r>
            <a:r>
              <a:rPr lang="en-US" sz="3999">
                <a:solidFill>
                  <a:srgbClr val="DF5A49"/>
                </a:solidFill>
                <a:latin typeface="Glacial Indifference Bold"/>
              </a:rPr>
              <a:t>ww.serasa.com.br</a:t>
            </a:r>
          </a:p>
          <a:p>
            <a:pPr>
              <a:lnSpc>
                <a:spcPts val="4799"/>
              </a:lnSpc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SPC Brasil: </a:t>
            </a:r>
            <a:r>
              <a:rPr lang="en-US" sz="3999">
                <a:solidFill>
                  <a:srgbClr val="DF5A49"/>
                </a:solidFill>
                <a:latin typeface="Glacial Indifference Bold"/>
              </a:rPr>
              <a:t>www.spcbrasil.org.br</a:t>
            </a: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DF5A49"/>
                </a:solidFill>
                <a:latin typeface="Glacial Indifference"/>
              </a:rPr>
              <a:t>CADIN: </a:t>
            </a:r>
            <a:r>
              <a:rPr lang="en-US" sz="3999">
                <a:solidFill>
                  <a:srgbClr val="DF5A49"/>
                </a:solidFill>
                <a:latin typeface="Glacial Indifference Bold"/>
              </a:rPr>
              <a:t>www.bcb.gov.br/acessoinformacao/cadin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678" r="8678"/>
          <a:stretch>
            <a:fillRect/>
          </a:stretch>
        </p:blipFill>
        <p:spPr>
          <a:xfrm>
            <a:off x="12555966" y="-584974"/>
            <a:ext cx="6308336" cy="114569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4454" y="1074108"/>
            <a:ext cx="10107822" cy="213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Se realmente preciso de crédito, então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4454" y="3172321"/>
            <a:ext cx="9387432" cy="4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028700" y="4252203"/>
            <a:ext cx="9387432" cy="562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Para que preciso?​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Quanto preciso?​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Como irei pagar?​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Quando precisarei?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8000"/>
          </a:blip>
          <a:srcRect t="3202" b="22689"/>
          <a:stretch>
            <a:fillRect/>
          </a:stretch>
        </p:blipFill>
        <p:spPr>
          <a:xfrm>
            <a:off x="289184" y="226483"/>
            <a:ext cx="17673662" cy="983403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417485" y="2618639"/>
            <a:ext cx="9417061" cy="6124194"/>
            <a:chOff x="0" y="-47625"/>
            <a:chExt cx="12556081" cy="8165592"/>
          </a:xfrm>
        </p:grpSpPr>
        <p:sp>
          <p:nvSpPr>
            <p:cNvPr id="4" name="TextBox 4"/>
            <p:cNvSpPr txBox="1"/>
            <p:nvPr/>
          </p:nvSpPr>
          <p:spPr>
            <a:xfrm>
              <a:off x="8967993" y="1788583"/>
              <a:ext cx="3588088" cy="1157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474747"/>
                  </a:solidFill>
                  <a:latin typeface="Open Sans Extra Bold"/>
                </a:rPr>
                <a:t>Inadimplência</a:t>
              </a:r>
              <a:endParaRPr lang="en-US" sz="2499" dirty="0">
                <a:solidFill>
                  <a:srgbClr val="474747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474747"/>
                  </a:solidFill>
                  <a:latin typeface="Open Sans Extra Bold"/>
                </a:rPr>
                <a:t>37%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29471" y="6981462"/>
              <a:ext cx="5638523" cy="1136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74747"/>
                  </a:solidFill>
                  <a:latin typeface="Open Sans Extra Bold"/>
                </a:rPr>
                <a:t>Despesas administrativas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74747"/>
                  </a:solidFill>
                  <a:latin typeface="Open Sans Extra Bold"/>
                </a:rPr>
                <a:t>25%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97932" y="3615115"/>
              <a:ext cx="2162853" cy="1157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474747"/>
                  </a:solidFill>
                  <a:latin typeface="Open Sans Extra Bold"/>
                </a:rPr>
                <a:t>Tributos</a:t>
              </a:r>
              <a:endParaRPr lang="en-US" sz="2499" dirty="0">
                <a:solidFill>
                  <a:srgbClr val="474747"/>
                </a:solidFill>
                <a:latin typeface="Open Sans Extra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474747"/>
                  </a:solidFill>
                  <a:latin typeface="Open Sans Extra Bold"/>
                </a:rPr>
                <a:t>23%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343969" cy="1136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74747"/>
                  </a:solidFill>
                  <a:latin typeface="Open Sans Extra Bold"/>
                </a:rPr>
                <a:t>Margem dos bancos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74747"/>
                  </a:solidFill>
                  <a:latin typeface="Open Sans Extra Bold"/>
                </a:rPr>
                <a:t>15%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3202860" y="1028193"/>
              <a:ext cx="5658169" cy="5658169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1371554" cy="2184559"/>
              </a:xfrm>
              <a:custGeom>
                <a:avLst/>
                <a:gdLst/>
                <a:ahLst/>
                <a:cxnLst/>
                <a:rect l="l" t="t" r="r" b="b"/>
                <a:pathLst>
                  <a:path w="1371554" h="2184559">
                    <a:moveTo>
                      <a:pt x="0" y="0"/>
                    </a:moveTo>
                    <a:cubicBezTo>
                      <a:pt x="517966" y="0"/>
                      <a:pt x="984030" y="314556"/>
                      <a:pt x="1177792" y="794915"/>
                    </a:cubicBezTo>
                    <a:cubicBezTo>
                      <a:pt x="1371554" y="1275274"/>
                      <a:pt x="1254182" y="1825171"/>
                      <a:pt x="881182" y="2184559"/>
                    </a:cubicBezTo>
                    <a:lnTo>
                      <a:pt x="440591" y="1727279"/>
                    </a:lnTo>
                    <a:cubicBezTo>
                      <a:pt x="627091" y="1547585"/>
                      <a:pt x="685777" y="1272637"/>
                      <a:pt x="588896" y="1032458"/>
                    </a:cubicBezTo>
                    <a:cubicBezTo>
                      <a:pt x="492015" y="792278"/>
                      <a:pt x="258983" y="635000"/>
                      <a:pt x="0" y="635000"/>
                    </a:cubicBezTo>
                    <a:close/>
                  </a:path>
                </a:pathLst>
              </a:custGeom>
              <a:solidFill>
                <a:srgbClr val="DF5A49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55441" y="1704687"/>
                <a:ext cx="1840349" cy="837518"/>
              </a:xfrm>
              <a:custGeom>
                <a:avLst/>
                <a:gdLst/>
                <a:ahLst/>
                <a:cxnLst/>
                <a:rect l="l" t="t" r="r" b="b"/>
                <a:pathLst>
                  <a:path w="1840349" h="837518">
                    <a:moveTo>
                      <a:pt x="1840349" y="434688"/>
                    </a:moveTo>
                    <a:cubicBezTo>
                      <a:pt x="1602236" y="688253"/>
                      <a:pt x="1270541" y="833055"/>
                      <a:pt x="922707" y="835287"/>
                    </a:cubicBezTo>
                    <a:cubicBezTo>
                      <a:pt x="574873" y="837518"/>
                      <a:pt x="241348" y="696984"/>
                      <a:pt x="0" y="446495"/>
                    </a:cubicBezTo>
                    <a:lnTo>
                      <a:pt x="457280" y="5904"/>
                    </a:lnTo>
                    <a:cubicBezTo>
                      <a:pt x="577953" y="131149"/>
                      <a:pt x="744716" y="201416"/>
                      <a:pt x="918633" y="200300"/>
                    </a:cubicBezTo>
                    <a:cubicBezTo>
                      <a:pt x="1092550" y="199184"/>
                      <a:pt x="1258397" y="126783"/>
                      <a:pt x="1377454" y="0"/>
                    </a:cubicBezTo>
                    <a:close/>
                  </a:path>
                </a:pathLst>
              </a:custGeom>
              <a:solidFill>
                <a:srgbClr val="403F3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135610" y="473094"/>
                <a:ext cx="970923" cy="1722696"/>
              </a:xfrm>
              <a:custGeom>
                <a:avLst/>
                <a:gdLst/>
                <a:ahLst/>
                <a:cxnLst/>
                <a:rect l="l" t="t" r="r" b="b"/>
                <a:pathLst>
                  <a:path w="970923" h="1722696">
                    <a:moveTo>
                      <a:pt x="536235" y="1722696"/>
                    </a:moveTo>
                    <a:cubicBezTo>
                      <a:pt x="52082" y="1268046"/>
                      <a:pt x="0" y="517137"/>
                      <a:pt x="416751" y="0"/>
                    </a:cubicBezTo>
                    <a:lnTo>
                      <a:pt x="911181" y="398453"/>
                    </a:lnTo>
                    <a:cubicBezTo>
                      <a:pt x="702805" y="657021"/>
                      <a:pt x="728846" y="1032476"/>
                      <a:pt x="970923" y="1259801"/>
                    </a:cubicBezTo>
                    <a:close/>
                  </a:path>
                </a:pathLst>
              </a:custGeom>
              <a:solidFill>
                <a:srgbClr val="963426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42548" y="0"/>
                <a:ext cx="1027388" cy="896756"/>
              </a:xfrm>
              <a:custGeom>
                <a:avLst/>
                <a:gdLst/>
                <a:ahLst/>
                <a:cxnLst/>
                <a:rect l="l" t="t" r="r" b="b"/>
                <a:pathLst>
                  <a:path w="1027388" h="896756">
                    <a:moveTo>
                      <a:pt x="0" y="523513"/>
                    </a:moveTo>
                    <a:cubicBezTo>
                      <a:pt x="238928" y="194657"/>
                      <a:pt x="620836" y="41"/>
                      <a:pt x="1027325" y="0"/>
                    </a:cubicBezTo>
                    <a:lnTo>
                      <a:pt x="1027389" y="635000"/>
                    </a:lnTo>
                    <a:cubicBezTo>
                      <a:pt x="824144" y="635020"/>
                      <a:pt x="633190" y="732328"/>
                      <a:pt x="513726" y="896756"/>
                    </a:cubicBezTo>
                    <a:close/>
                  </a:path>
                </a:pathLst>
              </a:custGeom>
              <a:solidFill>
                <a:srgbClr val="B4908C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1028700" y="990600"/>
            <a:ext cx="12546657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474747"/>
                </a:solidFill>
                <a:latin typeface="League Spartan"/>
              </a:rPr>
              <a:t>Composição do Spread Bancário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9225" y="9467850"/>
            <a:ext cx="15093580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474747"/>
                </a:solidFill>
                <a:latin typeface="League Spartan"/>
              </a:rPr>
              <a:t>Fonte: https://www.bcb.gov.br/acessoinformacao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0000"/>
          </a:blip>
          <a:srcRect t="8347" b="8347"/>
          <a:stretch>
            <a:fillRect/>
          </a:stretch>
        </p:blipFill>
        <p:spPr>
          <a:xfrm>
            <a:off x="146810" y="149824"/>
            <a:ext cx="17994380" cy="99873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7398" y="1222885"/>
            <a:ext cx="17793203" cy="73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>
                <a:solidFill>
                  <a:srgbClr val="FFEEA5"/>
                </a:solidFill>
                <a:latin typeface="League Spartan"/>
              </a:rPr>
              <a:t>Empréstimo de Curto Prazo VS Empréstimo de Longo Prazo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09625" y="441759"/>
            <a:ext cx="8868751" cy="4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Tipos de Financiamento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009798"/>
            <a:ext cx="8868751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Ex: Capital de Giro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9249" y="2009798"/>
            <a:ext cx="8868751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Ex: Investimento Fixo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55922"/>
            <a:ext cx="6946626" cy="694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Sem a necessidade de justificar a destinação do uso;</a:t>
            </a: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Processo de análise mais rápido;</a:t>
            </a: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Taxa de juros propensa a ser mais elevada e prazos de pagamento mais curtos.;</a:t>
            </a: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Pode ou não ser exigido algum bem como garantia, obrigatoriamente;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79726" y="2755922"/>
            <a:ext cx="6731401" cy="641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O uso do dinheiro com destinação específica;​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​</a:t>
            </a: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Taxa de juros mais baixas e prazos de pagamento mais longos;​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​</a:t>
            </a: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Processo de análise pouco mais complexo​;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​</a:t>
            </a:r>
          </a:p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É exigido algum bem como garantia, obrigatoriamente;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251" r="22447"/>
          <a:stretch>
            <a:fillRect/>
          </a:stretch>
        </p:blipFill>
        <p:spPr>
          <a:xfrm>
            <a:off x="-576303" y="-584974"/>
            <a:ext cx="8715236" cy="114569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774655" y="3517927"/>
            <a:ext cx="8782304" cy="3184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PRÉ-REQUISITOS PARA ACESSO AO CRÉDITO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0000"/>
          </a:blip>
          <a:srcRect t="21678" b="50817"/>
          <a:stretch>
            <a:fillRect/>
          </a:stretch>
        </p:blipFill>
        <p:spPr>
          <a:xfrm>
            <a:off x="-573580" y="-576303"/>
            <a:ext cx="19435160" cy="3561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3851" y="3872180"/>
            <a:ext cx="1315447" cy="13154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80174" y="3920326"/>
            <a:ext cx="1998614" cy="12191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55694" y="3837795"/>
            <a:ext cx="1422141" cy="13842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3989947"/>
            <a:ext cx="1620881" cy="1079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69590" y="3911436"/>
            <a:ext cx="1236935" cy="12369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93944" y="834804"/>
            <a:ext cx="10280715" cy="1672743"/>
            <a:chOff x="0" y="0"/>
            <a:chExt cx="13707620" cy="223032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3707620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0"/>
                </a:lnSpc>
              </a:pPr>
              <a:r>
                <a:rPr lang="en-US" sz="3800" spc="380">
                  <a:solidFill>
                    <a:srgbClr val="FFEEA5"/>
                  </a:solidFill>
                  <a:latin typeface="Glacial Indifference Bold"/>
                </a:rPr>
                <a:t>5 C'S DO CRÉDITO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42792"/>
              <a:ext cx="11825001" cy="128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FAFAFA"/>
                  </a:solidFill>
                  <a:latin typeface="Glacial Indifference Italics"/>
                </a:rPr>
                <a:t>Estrutura de análise para averiguar o perfil pagador que está por trás dos consumidores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5282550"/>
            <a:ext cx="3410555" cy="297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Caráter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Investiga se a pessoa costuma cumprir seus compromissos financeiros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24425" y="5282550"/>
            <a:ext cx="2934300" cy="297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Capital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Patrimônio da empresa e sócios e estrutura de capital da empresa</a:t>
            </a:r>
            <a:r>
              <a:rPr lang="en-US" sz="3000">
                <a:solidFill>
                  <a:srgbClr val="FAFAFA"/>
                </a:solidFill>
                <a:latin typeface="Glacial Indifference Bold"/>
              </a:rPr>
              <a:t>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9449" y="5282550"/>
            <a:ext cx="3422915" cy="445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Capacidade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margem para contratação de novas dívidas por parte da empresa, ​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levando em conta a dívida atual e o faturamento</a:t>
            </a:r>
          </a:p>
          <a:p>
            <a:pPr algn="ctr">
              <a:lnSpc>
                <a:spcPts val="3900"/>
              </a:lnSpc>
            </a:pPr>
            <a:endParaRPr lang="en-US" sz="3000">
              <a:solidFill>
                <a:srgbClr val="FAFAFA"/>
              </a:solidFill>
              <a:latin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88884" y="5282550"/>
            <a:ext cx="3231959" cy="247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Colateral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A capacidade da empresa ou dos sócios em oferecer garantias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5977" y="5282550"/>
            <a:ext cx="3797512" cy="396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 Bold"/>
              </a:rPr>
              <a:t>Condições</a:t>
            </a: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AFAFA"/>
                </a:solidFill>
                <a:latin typeface="Glacial Indifference"/>
              </a:rPr>
              <a:t>Como a empresa está inserida no mercado macroeconômico e setorial. Busca a finalidade a qual o crédito está sendo solicitado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8277495" cy="11456947"/>
          </a:xfrm>
          <a:prstGeom prst="rect">
            <a:avLst/>
          </a:prstGeom>
          <a:solidFill>
            <a:srgbClr val="FFEEA5"/>
          </a:solidFill>
        </p:spPr>
      </p:sp>
      <p:sp>
        <p:nvSpPr>
          <p:cNvPr id="3" name="TextBox 3"/>
          <p:cNvSpPr txBox="1"/>
          <p:nvPr/>
        </p:nvSpPr>
        <p:spPr>
          <a:xfrm>
            <a:off x="612063" y="2706713"/>
            <a:ext cx="6448241" cy="531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Pontos de atenção que dificultam o acesso a crédito 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87131" y="1484519"/>
            <a:ext cx="9272169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Insuficiência de informações cadastrais da pessoa física e/ou jurídica;​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Falta de capacidade de pagamento;​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Não possuir garantias;​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Restrições/apontamentos e histórico de inadimplência.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7000"/>
          </a:blip>
          <a:srcRect l="1992" t="16283" r="1072" b="2421"/>
          <a:stretch>
            <a:fillRect/>
          </a:stretch>
        </p:blipFill>
        <p:spPr>
          <a:xfrm>
            <a:off x="145141" y="93162"/>
            <a:ext cx="17997717" cy="1006257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84937" y="5062884"/>
            <a:ext cx="17533008" cy="176115"/>
          </a:xfrm>
          <a:prstGeom prst="rect">
            <a:avLst/>
          </a:prstGeom>
          <a:solidFill>
            <a:srgbClr val="FFEEA5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3294402" cy="2727572"/>
            <a:chOff x="0" y="0"/>
            <a:chExt cx="17725870" cy="36367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17725870" cy="2801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50"/>
                </a:lnSpc>
              </a:pPr>
              <a:r>
                <a:rPr lang="en-US" sz="6500">
                  <a:solidFill>
                    <a:srgbClr val="FFEEA5"/>
                  </a:solidFill>
                  <a:latin typeface="League Spartan"/>
                </a:rPr>
                <a:t> 5 passos para conseguir ​</a:t>
              </a:r>
            </a:p>
            <a:p>
              <a:pPr algn="l">
                <a:lnSpc>
                  <a:spcPts val="8450"/>
                </a:lnSpc>
              </a:pPr>
              <a:r>
                <a:rPr lang="en-US" sz="6500">
                  <a:solidFill>
                    <a:srgbClr val="FFEEA5"/>
                  </a:solidFill>
                  <a:latin typeface="League Spartan"/>
                </a:rPr>
                <a:t>crédito para o seu negócio​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67844"/>
              <a:ext cx="17725870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59722" y="4002824"/>
            <a:ext cx="584355" cy="106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4670" y="5549283"/>
            <a:ext cx="3114458" cy="222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Tenha uma boa ​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gestão financeira</a:t>
            </a:r>
          </a:p>
          <a:p>
            <a:pPr algn="ctr">
              <a:lnSpc>
                <a:spcPts val="3500"/>
              </a:lnSpc>
            </a:pPr>
            <a:endParaRPr lang="en-US" sz="3500">
              <a:solidFill>
                <a:srgbClr val="FAFAFA"/>
              </a:solidFill>
              <a:latin typeface="Glacial Indifferenc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93202" y="4002824"/>
            <a:ext cx="584355" cy="106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76980" y="5549283"/>
            <a:ext cx="2816799" cy="134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Identifique a necessidade de crédito​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59264" y="3994489"/>
            <a:ext cx="584355" cy="106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43042" y="5549283"/>
            <a:ext cx="2816799" cy="134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Analise os fatores de restrição​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14049" y="3986155"/>
            <a:ext cx="584355" cy="106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97827" y="5549283"/>
            <a:ext cx="2816799" cy="266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Busque informações antes de escolher a instituição financeira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44912" y="3986155"/>
            <a:ext cx="531181" cy="106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50891" y="5549012"/>
            <a:ext cx="3233521" cy="222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FAFAFA"/>
                </a:solidFill>
                <a:latin typeface="Glacial Indifference Bold"/>
              </a:rPr>
              <a:t>Reuna toda documentação solicitada pela instituição financeira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8277495" cy="11456947"/>
          </a:xfrm>
          <a:prstGeom prst="rect">
            <a:avLst/>
          </a:prstGeom>
          <a:solidFill>
            <a:srgbClr val="FFEE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000"/>
          </a:blip>
          <a:srcRect l="8103" r="27067"/>
          <a:stretch>
            <a:fillRect/>
          </a:stretch>
        </p:blipFill>
        <p:spPr>
          <a:xfrm>
            <a:off x="-2328311" y="0"/>
            <a:ext cx="999099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90292" y="4306868"/>
            <a:ext cx="6448241" cy="211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Você conhece o Fampe?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97373" y="836593"/>
            <a:ext cx="9272169" cy="905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É o Fundo de Aval para as Micro e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Pequenas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Empresas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que o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Sebrae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disponibiliza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nas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instituições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financeiras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conveniados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. Tem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por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objetivo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complementar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as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garantias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exigidas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em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até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80% de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uma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operação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de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crédito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 Bold"/>
              </a:rPr>
              <a:t>contratada</a:t>
            </a:r>
            <a:r>
              <a:rPr lang="en-US" sz="3000" dirty="0">
                <a:solidFill>
                  <a:srgbClr val="FAFAFA"/>
                </a:solidFill>
                <a:latin typeface="Glacial Indifference Bold"/>
              </a:rPr>
              <a:t>.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AFAFA"/>
              </a:solidFill>
              <a:latin typeface="Glacial Indifference Bold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Criado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em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1995,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já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possui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27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anos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de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existência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AFAFA"/>
              </a:solidFill>
              <a:latin typeface="Glacial Indifference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mais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474 mil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operações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de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crédito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realizadas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 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AFAFA"/>
              </a:solidFill>
              <a:latin typeface="Glacial Indifference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R$ 24,9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bilhões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em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crédito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concedido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desde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a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sua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criação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AFAFA"/>
              </a:solidFill>
              <a:latin typeface="Glacial Indifference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Durante a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pandemia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(2020 e 2022): 127 mil de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operações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de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crédito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viabilizando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R$ 7,9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bilhões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em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 </a:t>
            </a:r>
            <a:r>
              <a:rPr lang="en-US" sz="3000" dirty="0" err="1">
                <a:solidFill>
                  <a:srgbClr val="FAFAFA"/>
                </a:solidFill>
                <a:latin typeface="Glacial Indifference"/>
              </a:rPr>
              <a:t>crédito</a:t>
            </a:r>
            <a:r>
              <a:rPr lang="en-US" sz="3000" dirty="0">
                <a:solidFill>
                  <a:srgbClr val="FAFAFA"/>
                </a:solidFill>
                <a:latin typeface="Glacial Indifference"/>
              </a:rPr>
              <a:t>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15337">
            <a:off x="5358977" y="2194012"/>
            <a:ext cx="7570046" cy="75321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89800">
            <a:off x="6065262" y="3548810"/>
            <a:ext cx="6328676" cy="5623428"/>
            <a:chOff x="0" y="0"/>
            <a:chExt cx="2197429" cy="1952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7429" cy="1952554"/>
            </a:xfrm>
            <a:custGeom>
              <a:avLst/>
              <a:gdLst/>
              <a:ahLst/>
              <a:cxnLst/>
              <a:rect l="l" t="t" r="r" b="b"/>
              <a:pathLst>
                <a:path w="2197429" h="1952554">
                  <a:moveTo>
                    <a:pt x="0" y="0"/>
                  </a:moveTo>
                  <a:lnTo>
                    <a:pt x="2197429" y="0"/>
                  </a:lnTo>
                  <a:lnTo>
                    <a:pt x="2197429" y="1952554"/>
                  </a:lnTo>
                  <a:lnTo>
                    <a:pt x="0" y="1952554"/>
                  </a:lnTo>
                  <a:close/>
                </a:path>
              </a:pathLst>
            </a:custGeom>
            <a:solidFill>
              <a:srgbClr val="FBF19D"/>
            </a:solidFill>
          </p:spPr>
        </p:sp>
      </p:grpSp>
      <p:sp>
        <p:nvSpPr>
          <p:cNvPr id="5" name="TextBox 5"/>
          <p:cNvSpPr txBox="1"/>
          <p:nvPr/>
        </p:nvSpPr>
        <p:spPr>
          <a:xfrm rot="-73380">
            <a:off x="6048979" y="3967472"/>
            <a:ext cx="6389672" cy="521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394" spc="-199">
                <a:solidFill>
                  <a:srgbClr val="DF5A49"/>
                </a:solidFill>
                <a:latin typeface="Glacial Indifference Bold"/>
              </a:rPr>
              <a:t>O Sebrae não é uma instituição financeira, portanto não participa do processo de análise e concessão de crédito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0402" y="714375"/>
            <a:ext cx="4727197" cy="105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0"/>
              </a:lnSpc>
            </a:pPr>
            <a:r>
              <a:rPr lang="en-US" sz="6500">
                <a:solidFill>
                  <a:srgbClr val="FFEEA5"/>
                </a:solidFill>
                <a:latin typeface="League Spartan"/>
              </a:rPr>
              <a:t>ATENÇÃO!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350997" y="5675469"/>
            <a:ext cx="2999691" cy="530965"/>
            <a:chOff x="0" y="0"/>
            <a:chExt cx="20376648" cy="3606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76648" cy="3606800"/>
            </a:xfrm>
            <a:custGeom>
              <a:avLst/>
              <a:gdLst/>
              <a:ahLst/>
              <a:cxnLst/>
              <a:rect l="l" t="t" r="r" b="b"/>
              <a:pathLst>
                <a:path w="20376648" h="3606800">
                  <a:moveTo>
                    <a:pt x="20376648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0376648" y="3606800"/>
                  </a:lnTo>
                  <a:lnTo>
                    <a:pt x="19335248" y="1803400"/>
                  </a:lnTo>
                  <a:close/>
                </a:path>
              </a:pathLst>
            </a:custGeom>
            <a:solidFill>
              <a:srgbClr val="FF9800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1598830" y="5675469"/>
            <a:ext cx="3536285" cy="474329"/>
            <a:chOff x="0" y="0"/>
            <a:chExt cx="26889952" cy="360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889952" cy="3606800"/>
            </a:xfrm>
            <a:custGeom>
              <a:avLst/>
              <a:gdLst/>
              <a:ahLst/>
              <a:cxnLst/>
              <a:rect l="l" t="t" r="r" b="b"/>
              <a:pathLst>
                <a:path w="26889952" h="3606800">
                  <a:moveTo>
                    <a:pt x="2688995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6889952" y="3606800"/>
                  </a:lnTo>
                  <a:lnTo>
                    <a:pt x="25848552" y="1803400"/>
                  </a:lnTo>
                  <a:close/>
                </a:path>
              </a:pathLst>
            </a:custGeom>
            <a:solidFill>
              <a:srgbClr val="FF98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828596" y="5674370"/>
            <a:ext cx="3522401" cy="474329"/>
            <a:chOff x="0" y="0"/>
            <a:chExt cx="26784377" cy="3606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84378" cy="3606800"/>
            </a:xfrm>
            <a:custGeom>
              <a:avLst/>
              <a:gdLst/>
              <a:ahLst/>
              <a:cxnLst/>
              <a:rect l="l" t="t" r="r" b="b"/>
              <a:pathLst>
                <a:path w="26784378" h="3606800">
                  <a:moveTo>
                    <a:pt x="26784378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6784378" y="3606800"/>
                  </a:lnTo>
                  <a:lnTo>
                    <a:pt x="25742978" y="1803400"/>
                  </a:lnTo>
                  <a:close/>
                </a:path>
              </a:pathLst>
            </a:custGeom>
            <a:solidFill>
              <a:srgbClr val="FF9800"/>
            </a:solidFill>
          </p:spPr>
        </p:sp>
      </p:grpSp>
      <p:sp>
        <p:nvSpPr>
          <p:cNvPr id="8" name="AutoShape 8"/>
          <p:cNvSpPr/>
          <p:nvPr/>
        </p:nvSpPr>
        <p:spPr>
          <a:xfrm rot="-5400000">
            <a:off x="2869789" y="6517696"/>
            <a:ext cx="1387945" cy="0"/>
          </a:xfrm>
          <a:prstGeom prst="line">
            <a:avLst/>
          </a:prstGeom>
          <a:ln w="57150" cap="flat">
            <a:solidFill>
              <a:srgbClr val="E65100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8350688" y="5675469"/>
            <a:ext cx="3248142" cy="474329"/>
            <a:chOff x="0" y="0"/>
            <a:chExt cx="24698906" cy="3606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698906" cy="3606800"/>
            </a:xfrm>
            <a:custGeom>
              <a:avLst/>
              <a:gdLst/>
              <a:ahLst/>
              <a:cxnLst/>
              <a:rect l="l" t="t" r="r" b="b"/>
              <a:pathLst>
                <a:path w="24698906" h="3606800">
                  <a:moveTo>
                    <a:pt x="24698906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4698906" y="3606800"/>
                  </a:lnTo>
                  <a:lnTo>
                    <a:pt x="23657506" y="1803400"/>
                  </a:lnTo>
                  <a:close/>
                </a:path>
              </a:pathLst>
            </a:custGeom>
            <a:solidFill>
              <a:srgbClr val="FF98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029773" y="2361983"/>
            <a:ext cx="3852723" cy="2763775"/>
            <a:chOff x="0" y="0"/>
            <a:chExt cx="2268734" cy="1627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8735" cy="1627491"/>
            </a:xfrm>
            <a:custGeom>
              <a:avLst/>
              <a:gdLst/>
              <a:ahLst/>
              <a:cxnLst/>
              <a:rect l="l" t="t" r="r" b="b"/>
              <a:pathLst>
                <a:path w="2268735" h="1627491">
                  <a:moveTo>
                    <a:pt x="2144274" y="1627491"/>
                  </a:moveTo>
                  <a:lnTo>
                    <a:pt x="124460" y="1627491"/>
                  </a:lnTo>
                  <a:cubicBezTo>
                    <a:pt x="55880" y="1627491"/>
                    <a:pt x="0" y="1571610"/>
                    <a:pt x="0" y="1503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4275" y="0"/>
                  </a:lnTo>
                  <a:cubicBezTo>
                    <a:pt x="2212854" y="0"/>
                    <a:pt x="2268735" y="55880"/>
                    <a:pt x="2268735" y="124460"/>
                  </a:cubicBezTo>
                  <a:lnTo>
                    <a:pt x="2268735" y="1503031"/>
                  </a:lnTo>
                  <a:cubicBezTo>
                    <a:pt x="2268735" y="1571611"/>
                    <a:pt x="2212854" y="1627491"/>
                    <a:pt x="2144275" y="1627491"/>
                  </a:cubicBezTo>
                  <a:close/>
                </a:path>
              </a:pathLst>
            </a:custGeom>
            <a:solidFill>
              <a:srgbClr val="DF5A49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062582" y="2724696"/>
            <a:ext cx="357652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spc="44">
                <a:solidFill>
                  <a:srgbClr val="FFF3E0"/>
                </a:solidFill>
                <a:latin typeface="Montserrat Classic Bold"/>
              </a:rPr>
              <a:t>EMPRESA</a:t>
            </a:r>
          </a:p>
        </p:txBody>
      </p:sp>
      <p:sp>
        <p:nvSpPr>
          <p:cNvPr id="14" name="AutoShape 14"/>
          <p:cNvSpPr/>
          <p:nvPr/>
        </p:nvSpPr>
        <p:spPr>
          <a:xfrm rot="5400000">
            <a:off x="5941364" y="5140786"/>
            <a:ext cx="1756379" cy="0"/>
          </a:xfrm>
          <a:prstGeom prst="line">
            <a:avLst/>
          </a:prstGeom>
          <a:ln w="66675" cap="flat">
            <a:solidFill>
              <a:srgbClr val="DF5A49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5" name="TextBox 15"/>
          <p:cNvSpPr txBox="1"/>
          <p:nvPr/>
        </p:nvSpPr>
        <p:spPr>
          <a:xfrm>
            <a:off x="5252165" y="3320468"/>
            <a:ext cx="3492230" cy="158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3E0"/>
                </a:solidFill>
                <a:latin typeface="Montserrat Light"/>
              </a:rPr>
              <a:t>No ato da assinatura da operação, o cliente paga ao banco o valor da Taxa de Concessão de Aval</a:t>
            </a:r>
          </a:p>
        </p:txBody>
      </p:sp>
      <p:sp>
        <p:nvSpPr>
          <p:cNvPr id="16" name="AutoShape 16"/>
          <p:cNvSpPr/>
          <p:nvPr/>
        </p:nvSpPr>
        <p:spPr>
          <a:xfrm rot="5400000">
            <a:off x="11771585" y="5140786"/>
            <a:ext cx="175637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17" name="Group 17"/>
          <p:cNvGrpSpPr/>
          <p:nvPr/>
        </p:nvGrpSpPr>
        <p:grpSpPr>
          <a:xfrm>
            <a:off x="12460784" y="2361983"/>
            <a:ext cx="4798516" cy="2545985"/>
            <a:chOff x="0" y="0"/>
            <a:chExt cx="2825679" cy="14992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25679" cy="1499242"/>
            </a:xfrm>
            <a:custGeom>
              <a:avLst/>
              <a:gdLst/>
              <a:ahLst/>
              <a:cxnLst/>
              <a:rect l="l" t="t" r="r" b="b"/>
              <a:pathLst>
                <a:path w="2825679" h="1499242">
                  <a:moveTo>
                    <a:pt x="2701219" y="1499242"/>
                  </a:moveTo>
                  <a:lnTo>
                    <a:pt x="124460" y="1499242"/>
                  </a:lnTo>
                  <a:cubicBezTo>
                    <a:pt x="55880" y="1499242"/>
                    <a:pt x="0" y="1443362"/>
                    <a:pt x="0" y="13747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01219" y="0"/>
                  </a:lnTo>
                  <a:cubicBezTo>
                    <a:pt x="2769799" y="0"/>
                    <a:pt x="2825679" y="55880"/>
                    <a:pt x="2825679" y="124460"/>
                  </a:cubicBezTo>
                  <a:lnTo>
                    <a:pt x="2825679" y="1374782"/>
                  </a:lnTo>
                  <a:cubicBezTo>
                    <a:pt x="2825679" y="1443362"/>
                    <a:pt x="2769799" y="1499242"/>
                    <a:pt x="2701219" y="1499242"/>
                  </a:cubicBezTo>
                  <a:close/>
                </a:path>
              </a:pathLst>
            </a:custGeom>
            <a:solidFill>
              <a:srgbClr val="FF980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681063" y="2572296"/>
            <a:ext cx="444244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44">
                <a:solidFill>
                  <a:srgbClr val="000000"/>
                </a:solidFill>
                <a:latin typeface="Montserrat Classic Bold"/>
              </a:rPr>
              <a:t>BANCOS QUE OPERAM FAMPE NO RJ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50766" y="4076054"/>
            <a:ext cx="4418552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Montserrat Light"/>
              </a:rPr>
              <a:t>Caixa, Sicoob e Agerio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55652" y="611400"/>
            <a:ext cx="13720868" cy="9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8"/>
              </a:lnSpc>
            </a:pPr>
            <a:r>
              <a:rPr lang="en-US" sz="7358">
                <a:solidFill>
                  <a:srgbClr val="DF5A49"/>
                </a:solidFill>
                <a:latin typeface="Montserrat Classic Bold"/>
              </a:rPr>
              <a:t>Fluxo Operacional do Fampe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16446" y="6545656"/>
            <a:ext cx="4560101" cy="3042018"/>
            <a:chOff x="0" y="0"/>
            <a:chExt cx="3005016" cy="20046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05016" cy="2004629"/>
            </a:xfrm>
            <a:custGeom>
              <a:avLst/>
              <a:gdLst/>
              <a:ahLst/>
              <a:cxnLst/>
              <a:rect l="l" t="t" r="r" b="b"/>
              <a:pathLst>
                <a:path w="3005016" h="2004629">
                  <a:moveTo>
                    <a:pt x="2880555" y="2004629"/>
                  </a:moveTo>
                  <a:lnTo>
                    <a:pt x="124460" y="2004629"/>
                  </a:lnTo>
                  <a:cubicBezTo>
                    <a:pt x="55880" y="2004629"/>
                    <a:pt x="0" y="1948749"/>
                    <a:pt x="0" y="18801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80556" y="0"/>
                  </a:lnTo>
                  <a:cubicBezTo>
                    <a:pt x="2949136" y="0"/>
                    <a:pt x="3005016" y="55880"/>
                    <a:pt x="3005016" y="124460"/>
                  </a:cubicBezTo>
                  <a:lnTo>
                    <a:pt x="3005016" y="1880169"/>
                  </a:lnTo>
                  <a:cubicBezTo>
                    <a:pt x="3005016" y="1948749"/>
                    <a:pt x="2949136" y="2004629"/>
                    <a:pt x="2880556" y="2004629"/>
                  </a:cubicBezTo>
                  <a:close/>
                </a:path>
              </a:pathLst>
            </a:custGeom>
            <a:solidFill>
              <a:srgbClr val="DF5A49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765924" y="6729462"/>
            <a:ext cx="36515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44">
                <a:solidFill>
                  <a:srgbClr val="FFF3E0"/>
                </a:solidFill>
                <a:latin typeface="Montserrat Classic Bold"/>
              </a:rPr>
              <a:t>SEBRAE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54250" y="7287254"/>
            <a:ext cx="4084494" cy="221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3E0"/>
                </a:solidFill>
                <a:latin typeface="Montserrat Light"/>
              </a:rPr>
              <a:t>O banco faz convênio com o Sebrae para poder ofertar o Fundo de Aval como garantia complementar, não podendo este ser a única garantia</a:t>
            </a:r>
          </a:p>
        </p:txBody>
      </p:sp>
      <p:sp>
        <p:nvSpPr>
          <p:cNvPr id="26" name="AutoShape 26"/>
          <p:cNvSpPr/>
          <p:nvPr/>
        </p:nvSpPr>
        <p:spPr>
          <a:xfrm rot="-5400000">
            <a:off x="9224913" y="6531021"/>
            <a:ext cx="1387945" cy="0"/>
          </a:xfrm>
          <a:prstGeom prst="line">
            <a:avLst/>
          </a:prstGeom>
          <a:ln w="57150" cap="flat">
            <a:solidFill>
              <a:srgbClr val="E65100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27" name="Group 27"/>
          <p:cNvGrpSpPr/>
          <p:nvPr/>
        </p:nvGrpSpPr>
        <p:grpSpPr>
          <a:xfrm>
            <a:off x="7642763" y="6616139"/>
            <a:ext cx="4663991" cy="3045308"/>
            <a:chOff x="0" y="0"/>
            <a:chExt cx="2746462" cy="17932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46462" cy="1793276"/>
            </a:xfrm>
            <a:custGeom>
              <a:avLst/>
              <a:gdLst/>
              <a:ahLst/>
              <a:cxnLst/>
              <a:rect l="l" t="t" r="r" b="b"/>
              <a:pathLst>
                <a:path w="2746462" h="1793276">
                  <a:moveTo>
                    <a:pt x="2622002" y="1793276"/>
                  </a:moveTo>
                  <a:lnTo>
                    <a:pt x="124460" y="1793276"/>
                  </a:lnTo>
                  <a:cubicBezTo>
                    <a:pt x="55880" y="1793276"/>
                    <a:pt x="0" y="1737396"/>
                    <a:pt x="0" y="16688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2002" y="0"/>
                  </a:lnTo>
                  <a:cubicBezTo>
                    <a:pt x="2690582" y="0"/>
                    <a:pt x="2746462" y="55880"/>
                    <a:pt x="2746462" y="124460"/>
                  </a:cubicBezTo>
                  <a:lnTo>
                    <a:pt x="2746462" y="1668816"/>
                  </a:lnTo>
                  <a:cubicBezTo>
                    <a:pt x="2746462" y="1737396"/>
                    <a:pt x="2690582" y="1793276"/>
                    <a:pt x="2622002" y="1793276"/>
                  </a:cubicBezTo>
                  <a:close/>
                </a:path>
              </a:pathLst>
            </a:custGeom>
            <a:solidFill>
              <a:srgbClr val="DF5A49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7988848" y="6881479"/>
            <a:ext cx="397182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spc="44">
                <a:solidFill>
                  <a:srgbClr val="FFF3E0"/>
                </a:solidFill>
                <a:latin typeface="Montserrat Classic Bold"/>
              </a:rPr>
              <a:t>INSTITUIÇÃO FINANCEIRA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42763" y="7904815"/>
            <a:ext cx="4663991" cy="158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3E0"/>
                </a:solidFill>
                <a:latin typeface="Montserrat Light"/>
              </a:rPr>
              <a:t>Banco financia o cliente, podendo utilizar o Fampe para complementar as garantias oferecidas pela empresa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447">
            <a:off x="-160646" y="7616251"/>
            <a:ext cx="18406504" cy="0"/>
          </a:xfrm>
          <a:prstGeom prst="line">
            <a:avLst/>
          </a:prstGeom>
          <a:ln w="47625" cap="rnd">
            <a:solidFill>
              <a:srgbClr val="DF5A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41604" y="4910458"/>
            <a:ext cx="18429604" cy="0"/>
          </a:xfrm>
          <a:prstGeom prst="line">
            <a:avLst/>
          </a:prstGeom>
          <a:ln w="47625" cap="rnd">
            <a:solidFill>
              <a:srgbClr val="DF5A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-160669" y="0"/>
            <a:ext cx="18609339" cy="1760726"/>
            <a:chOff x="0" y="0"/>
            <a:chExt cx="6295011" cy="5956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95011" cy="595603"/>
            </a:xfrm>
            <a:custGeom>
              <a:avLst/>
              <a:gdLst/>
              <a:ahLst/>
              <a:cxnLst/>
              <a:rect l="l" t="t" r="r" b="b"/>
              <a:pathLst>
                <a:path w="6295011" h="595603">
                  <a:moveTo>
                    <a:pt x="0" y="0"/>
                  </a:moveTo>
                  <a:lnTo>
                    <a:pt x="6295011" y="0"/>
                  </a:lnTo>
                  <a:lnTo>
                    <a:pt x="6295011" y="595603"/>
                  </a:lnTo>
                  <a:lnTo>
                    <a:pt x="0" y="595603"/>
                  </a:lnTo>
                  <a:close/>
                </a:path>
              </a:pathLst>
            </a:custGeom>
            <a:solidFill>
              <a:srgbClr val="DF5A4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63436" y="6056316"/>
            <a:ext cx="27136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latin typeface="Montserrat Classic Bold"/>
              </a:rPr>
              <a:t>AGERIO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3436" y="8666383"/>
            <a:ext cx="27136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latin typeface="Montserrat Classic Bold"/>
              </a:rPr>
              <a:t>SICOOB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59" y="3272158"/>
            <a:ext cx="321724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latin typeface="Montserrat Classic Bold"/>
              </a:rPr>
              <a:t>CAIXA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-1450632" y="5968225"/>
            <a:ext cx="10353511" cy="90889"/>
          </a:xfrm>
          <a:prstGeom prst="rect">
            <a:avLst/>
          </a:prstGeom>
          <a:solidFill>
            <a:srgbClr val="DF5A49"/>
          </a:solidFill>
        </p:spPr>
      </p:sp>
      <p:sp>
        <p:nvSpPr>
          <p:cNvPr id="10" name="TextBox 10"/>
          <p:cNvSpPr txBox="1"/>
          <p:nvPr/>
        </p:nvSpPr>
        <p:spPr>
          <a:xfrm>
            <a:off x="1370298" y="469900"/>
            <a:ext cx="1554740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>
                <a:solidFill>
                  <a:srgbClr val="FFEEA5"/>
                </a:solidFill>
                <a:latin typeface="League Spartan"/>
              </a:rPr>
              <a:t>Linhas de crédito via Fampe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10724" y="2693038"/>
            <a:ext cx="14790582" cy="172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0"/>
              </a:lnSpc>
            </a:pPr>
            <a:r>
              <a:rPr lang="en-US" sz="3000" spc="30">
                <a:solidFill>
                  <a:srgbClr val="000000"/>
                </a:solidFill>
                <a:latin typeface="Montserrat Light Bold"/>
              </a:rPr>
              <a:t>Assistir video site do sebrae</a:t>
            </a:r>
            <a:r>
              <a:rPr lang="en-US" sz="3000" spc="30">
                <a:solidFill>
                  <a:srgbClr val="000000"/>
                </a:solidFill>
                <a:latin typeface="Montserrat Light"/>
              </a:rPr>
              <a:t>: www.sebrae.com.br/sites/PortalSebrae/creditoassistido</a:t>
            </a:r>
          </a:p>
          <a:p>
            <a:pPr>
              <a:lnSpc>
                <a:spcPts val="3330"/>
              </a:lnSpc>
            </a:pPr>
            <a:r>
              <a:rPr lang="en-US" sz="3000" spc="30">
                <a:solidFill>
                  <a:srgbClr val="000000"/>
                </a:solidFill>
                <a:latin typeface="Montserrat Light Bold"/>
              </a:rPr>
              <a:t>Site da Caixa: </a:t>
            </a:r>
            <a:r>
              <a:rPr lang="en-US" sz="3000" spc="30">
                <a:solidFill>
                  <a:srgbClr val="000000"/>
                </a:solidFill>
                <a:latin typeface="Montserrat Light"/>
              </a:rPr>
              <a:t>www.caixa.gov.br</a:t>
            </a:r>
          </a:p>
          <a:p>
            <a:pPr>
              <a:lnSpc>
                <a:spcPts val="3330"/>
              </a:lnSpc>
            </a:pPr>
            <a:endParaRPr lang="en-US" sz="3000" spc="3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29100" y="6034408"/>
            <a:ext cx="4002418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 spc="30">
                <a:solidFill>
                  <a:srgbClr val="2C341F"/>
                </a:solidFill>
                <a:latin typeface="Montserrat Light"/>
              </a:rPr>
              <a:t>www.agerio.com.br</a:t>
            </a:r>
          </a:p>
          <a:p>
            <a:pPr>
              <a:lnSpc>
                <a:spcPts val="3390"/>
              </a:lnSpc>
            </a:pPr>
            <a:endParaRPr lang="en-US" sz="3000" spc="30">
              <a:solidFill>
                <a:srgbClr val="2C341F"/>
              </a:solidFill>
              <a:latin typeface="Montserrat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429100" y="8734963"/>
            <a:ext cx="10959299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 spc="30">
                <a:solidFill>
                  <a:srgbClr val="2C341F"/>
                </a:solidFill>
                <a:latin typeface="Montserrat Light"/>
              </a:rPr>
              <a:t>www.sicoob.com.br/web/sicoobempresasrj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447">
            <a:off x="-59252" y="4950619"/>
            <a:ext cx="18406504" cy="0"/>
          </a:xfrm>
          <a:prstGeom prst="line">
            <a:avLst/>
          </a:prstGeom>
          <a:ln w="47625" cap="rnd">
            <a:solidFill>
              <a:srgbClr val="DF5A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4407">
            <a:off x="-283185" y="6404172"/>
            <a:ext cx="18571162" cy="0"/>
          </a:xfrm>
          <a:prstGeom prst="line">
            <a:avLst/>
          </a:prstGeom>
          <a:ln w="47625" cap="rnd">
            <a:solidFill>
              <a:srgbClr val="DF5A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141604" y="3415033"/>
            <a:ext cx="18429604" cy="0"/>
          </a:xfrm>
          <a:prstGeom prst="line">
            <a:avLst/>
          </a:prstGeom>
          <a:ln w="47625" cap="rnd">
            <a:solidFill>
              <a:srgbClr val="DF5A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-160669" y="0"/>
            <a:ext cx="18609339" cy="1760726"/>
            <a:chOff x="0" y="0"/>
            <a:chExt cx="6295011" cy="595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5011" cy="595603"/>
            </a:xfrm>
            <a:custGeom>
              <a:avLst/>
              <a:gdLst/>
              <a:ahLst/>
              <a:cxnLst/>
              <a:rect l="l" t="t" r="r" b="b"/>
              <a:pathLst>
                <a:path w="6295011" h="595603">
                  <a:moveTo>
                    <a:pt x="0" y="0"/>
                  </a:moveTo>
                  <a:lnTo>
                    <a:pt x="6295011" y="0"/>
                  </a:lnTo>
                  <a:lnTo>
                    <a:pt x="6295011" y="595603"/>
                  </a:lnTo>
                  <a:lnTo>
                    <a:pt x="0" y="595603"/>
                  </a:lnTo>
                  <a:close/>
                </a:path>
              </a:pathLst>
            </a:custGeom>
            <a:solidFill>
              <a:srgbClr val="DF5A4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63436" y="3919858"/>
            <a:ext cx="27136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latin typeface="Montserrat Classic Bold"/>
              </a:rPr>
              <a:t>TAXA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336" y="5474970"/>
            <a:ext cx="27136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ea typeface="Montserrat Classic Bold"/>
              </a:rPr>
              <a:t>´PRAZO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5336" y="2414908"/>
            <a:ext cx="321724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50">
                <a:solidFill>
                  <a:srgbClr val="2C341F"/>
                </a:solidFill>
                <a:latin typeface="Montserrat Classic Bold"/>
              </a:rPr>
              <a:t>QUEM PODE?</a:t>
            </a:r>
          </a:p>
        </p:txBody>
      </p:sp>
      <p:sp>
        <p:nvSpPr>
          <p:cNvPr id="10" name="AutoShape 10"/>
          <p:cNvSpPr/>
          <p:nvPr/>
        </p:nvSpPr>
        <p:spPr>
          <a:xfrm rot="-5400000">
            <a:off x="-1450632" y="5968225"/>
            <a:ext cx="10353511" cy="90889"/>
          </a:xfrm>
          <a:prstGeom prst="rect">
            <a:avLst/>
          </a:prstGeom>
          <a:solidFill>
            <a:srgbClr val="DF5A49"/>
          </a:solidFill>
        </p:spPr>
      </p:sp>
      <p:sp>
        <p:nvSpPr>
          <p:cNvPr id="11" name="TextBox 11"/>
          <p:cNvSpPr txBox="1"/>
          <p:nvPr/>
        </p:nvSpPr>
        <p:spPr>
          <a:xfrm>
            <a:off x="1370298" y="469900"/>
            <a:ext cx="1554740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>
                <a:solidFill>
                  <a:srgbClr val="FFEEA5"/>
                </a:solidFill>
                <a:latin typeface="League Spartan"/>
              </a:rPr>
              <a:t>Pronampe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26470" y="3996058"/>
            <a:ext cx="400241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 spc="30">
                <a:solidFill>
                  <a:srgbClr val="2C341F"/>
                </a:solidFill>
                <a:latin typeface="Montserrat Light"/>
              </a:rPr>
              <a:t>selic + 6%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3436" y="7740053"/>
            <a:ext cx="4702524" cy="90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9"/>
              </a:lnSpc>
            </a:pPr>
            <a:r>
              <a:rPr lang="en-US" sz="3000" spc="30">
                <a:solidFill>
                  <a:srgbClr val="2C341F"/>
                </a:solidFill>
                <a:latin typeface="Montserrat Light Bold"/>
              </a:rPr>
              <a:t>COMO</a:t>
            </a:r>
          </a:p>
          <a:p>
            <a:pPr>
              <a:lnSpc>
                <a:spcPts val="3509"/>
              </a:lnSpc>
            </a:pPr>
            <a:r>
              <a:rPr lang="en-US" sz="3000" spc="30">
                <a:solidFill>
                  <a:srgbClr val="2C341F"/>
                </a:solidFill>
                <a:latin typeface="Montserrat Light Bold"/>
              </a:rPr>
              <a:t>SOLICITAR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26470" y="5505450"/>
            <a:ext cx="1355009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pt-BR" sz="3000" spc="30" dirty="0">
                <a:solidFill>
                  <a:srgbClr val="2C341F"/>
                </a:solidFill>
                <a:latin typeface="Montserrat Light"/>
              </a:rPr>
              <a:t>Valor pode ser dividido em até 72 meses com até 18 meses de carência (Verificar com a instituição financeira)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26470" y="6644043"/>
            <a:ext cx="13032830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Os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empresários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precisarão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compartilhar</a:t>
            </a:r>
            <a:r>
              <a:rPr lang="en-US" sz="3000" spc="30">
                <a:solidFill>
                  <a:srgbClr val="2C341F"/>
                </a:solidFill>
                <a:latin typeface="Montserrat Light"/>
              </a:rPr>
              <a:t> com a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instituição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financeira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os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dados de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faturamento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de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suas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empresas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. O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compartilhamento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é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feito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de 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forma digital, 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acessando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o 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  <a:hlinkClick r:id="rId3" tooltip="https://cav.receita.fazenda.gov.br/"/>
              </a:rPr>
              <a:t>e-CAC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, 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disponível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no site da 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Receita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Federal 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em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gov.br/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receitafederal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e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clicando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em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“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Autorizar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o </a:t>
            </a:r>
            <a:r>
              <a:rPr lang="en-US" sz="3000" spc="30" dirty="0" err="1">
                <a:solidFill>
                  <a:srgbClr val="2C341F"/>
                </a:solidFill>
                <a:latin typeface="Montserrat Light Bold"/>
              </a:rPr>
              <a:t>compartilhamento</a:t>
            </a:r>
            <a:r>
              <a:rPr lang="en-US" sz="3000" spc="30" dirty="0">
                <a:solidFill>
                  <a:srgbClr val="2C341F"/>
                </a:solidFill>
                <a:latin typeface="Montserrat Light Bold"/>
              </a:rPr>
              <a:t> de dados”.</a:t>
            </a:r>
          </a:p>
          <a:p>
            <a:pPr>
              <a:lnSpc>
                <a:spcPts val="3750"/>
              </a:lnSpc>
            </a:pP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Feito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isso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, o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empresário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estará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apto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a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negociar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o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empréstimo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junto </a:t>
            </a:r>
            <a:r>
              <a:rPr lang="en-US" sz="3000" spc="30" dirty="0" err="1">
                <a:solidFill>
                  <a:srgbClr val="2C341F"/>
                </a:solidFill>
                <a:latin typeface="Montserrat Light"/>
              </a:rPr>
              <a:t>ao</a:t>
            </a:r>
            <a:r>
              <a:rPr lang="en-US" sz="3000" spc="30" dirty="0">
                <a:solidFill>
                  <a:srgbClr val="2C341F"/>
                </a:solidFill>
                <a:latin typeface="Montserrat Light"/>
              </a:rPr>
              <a:t> banco.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26470" y="2483488"/>
            <a:ext cx="1021271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 spc="30">
                <a:solidFill>
                  <a:srgbClr val="2C341F"/>
                </a:solidFill>
                <a:latin typeface="Montserrat Light"/>
              </a:rPr>
              <a:t>MEI, ME, EPP e empresas de médios porte.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393" r="393" b="17626"/>
          <a:stretch>
            <a:fillRect/>
          </a:stretch>
        </p:blipFill>
        <p:spPr>
          <a:xfrm>
            <a:off x="350606" y="342900"/>
            <a:ext cx="17486851" cy="96912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50298" y="1096944"/>
            <a:ext cx="15809002" cy="1400206"/>
            <a:chOff x="0" y="-47625"/>
            <a:chExt cx="21078670" cy="1866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21078670" cy="987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EEA5"/>
                  </a:solidFill>
                  <a:latin typeface="League Spartan"/>
                </a:rPr>
                <a:t>PÁGINA SEBRAE - </a:t>
              </a:r>
              <a:r>
                <a:rPr lang="en-US" sz="4500" dirty="0">
                  <a:solidFill>
                    <a:srgbClr val="FFEEA5"/>
                  </a:solidFill>
                  <a:latin typeface="League Spartan Heavy Italics"/>
                </a:rPr>
                <a:t>Click </a:t>
              </a:r>
              <a:r>
                <a:rPr lang="en-US" sz="4500" dirty="0" err="1">
                  <a:solidFill>
                    <a:srgbClr val="FFEEA5"/>
                  </a:solidFill>
                  <a:latin typeface="League Spartan Heavy Italics"/>
                </a:rPr>
                <a:t>Finanças</a:t>
              </a:r>
              <a:endParaRPr lang="en-US" sz="4500" dirty="0">
                <a:solidFill>
                  <a:srgbClr val="FFEEA5"/>
                </a:solidFill>
                <a:latin typeface="League Spartan Heavy Itali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47511"/>
              <a:ext cx="2107867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74542" y="9538238"/>
            <a:ext cx="18737147" cy="48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9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https://sites.rj.sebrae.com.br/clickfinancas/</a:t>
            </a:r>
            <a:endParaRPr lang="pt-BR" sz="4000" dirty="0"/>
          </a:p>
        </p:txBody>
      </p:sp>
      <p:pic>
        <p:nvPicPr>
          <p:cNvPr id="3" name="Imagem 15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A7BE6FF5-D661-B4B5-B215-E1B5D218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20223"/>
            <a:ext cx="11252200" cy="6309009"/>
          </a:xfrm>
          <a:prstGeom prst="rect">
            <a:avLst/>
          </a:prstGeom>
        </p:spPr>
      </p:pic>
      <p:pic>
        <p:nvPicPr>
          <p:cNvPr id="4" name="Imagem 13" descr="Código QR&#10;&#10;Descrição gerada automaticamente">
            <a:extLst>
              <a:ext uri="{FF2B5EF4-FFF2-40B4-BE49-F238E27FC236}">
                <a16:creationId xmlns:a16="http://schemas.microsoft.com/office/drawing/2014/main" id="{C6F357FA-D31A-EDFC-3582-D3250F8B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723" y="7106866"/>
            <a:ext cx="2680734" cy="26929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b="17190"/>
          <a:stretch>
            <a:fillRect/>
          </a:stretch>
        </p:blipFill>
        <p:spPr>
          <a:xfrm>
            <a:off x="299464" y="228600"/>
            <a:ext cx="17619785" cy="97272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898" y="914400"/>
            <a:ext cx="15809002" cy="1362358"/>
            <a:chOff x="0" y="0"/>
            <a:chExt cx="21078670" cy="1816477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21078670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EEA5"/>
                  </a:solidFill>
                  <a:latin typeface="League Spartan"/>
                </a:rPr>
                <a:t> DICAS PARA SAÚDE FINANCEIRA DA SUA EMPRESA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7511"/>
              <a:ext cx="2107867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34099" y="2171983"/>
            <a:ext cx="16019801" cy="803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4545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Separe as contas pessoais das contas da empresa;</a:t>
            </a:r>
          </a:p>
          <a:p>
            <a:pPr>
              <a:lnSpc>
                <a:spcPts val="4545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45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Levante os custos e despesas do negócio, separando-os em fixos e variáveis;</a:t>
            </a:r>
          </a:p>
          <a:p>
            <a:pPr>
              <a:lnSpc>
                <a:spcPts val="4545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45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Cuide dos controles gerenciais, analisando planejado X real;</a:t>
            </a:r>
          </a:p>
          <a:p>
            <a:pPr>
              <a:lnSpc>
                <a:spcPts val="4545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45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Não tente fazer tudo sozinho, se possível, crie uma equipe de apoio;</a:t>
            </a:r>
          </a:p>
          <a:p>
            <a:pPr>
              <a:lnSpc>
                <a:spcPts val="4545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45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Pense antes de demitir, a demissão e a substituição de pessoal representam despesas para a empresa.</a:t>
            </a:r>
          </a:p>
          <a:p>
            <a:pPr>
              <a:lnSpc>
                <a:spcPts val="4545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b="17101"/>
          <a:stretch>
            <a:fillRect/>
          </a:stretch>
        </p:blipFill>
        <p:spPr>
          <a:xfrm>
            <a:off x="299464" y="228600"/>
            <a:ext cx="17689072" cy="978815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898" y="1057275"/>
            <a:ext cx="15809002" cy="1362358"/>
            <a:chOff x="0" y="0"/>
            <a:chExt cx="21078670" cy="1816477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21078670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EEA5"/>
                  </a:solidFill>
                  <a:latin typeface="League Spartan"/>
                </a:rPr>
                <a:t> DICAS PARA SAÚDE FINANCEIRA DA SUA EMPRESA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7511"/>
              <a:ext cx="2107867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39499" y="2933700"/>
            <a:ext cx="16019801" cy="632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Negocie com fornecedores: prazos, preços e volumes;</a:t>
            </a:r>
          </a:p>
          <a:p>
            <a:pPr>
              <a:lnSpc>
                <a:spcPts val="4500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Busque novos mercados, para atingir as metas propostas de faturamento;</a:t>
            </a:r>
          </a:p>
          <a:p>
            <a:pPr>
              <a:lnSpc>
                <a:spcPts val="4500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 Trate os concorrentes como parceiros e não inimigos, procurando pontos fortes para incrementá-los na empresa;</a:t>
            </a:r>
          </a:p>
          <a:p>
            <a:pPr>
              <a:lnSpc>
                <a:spcPts val="4500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  <a:p>
            <a:pPr marL="971550" lvl="1" indent="-485775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FAFAFA"/>
                </a:solidFill>
                <a:latin typeface="Glacial Indifference"/>
              </a:rPr>
              <a:t>Fique atento à qualidade, tenha um diferencial que possa aplicar ao preço de venda.</a:t>
            </a:r>
          </a:p>
          <a:p>
            <a:pPr>
              <a:lnSpc>
                <a:spcPts val="4500"/>
              </a:lnSpc>
            </a:pPr>
            <a:endParaRPr lang="en-US" sz="4500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15868" b="56523"/>
          <a:stretch>
            <a:fillRect/>
          </a:stretch>
        </p:blipFill>
        <p:spPr>
          <a:xfrm>
            <a:off x="-573580" y="-576303"/>
            <a:ext cx="19435160" cy="3561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3894" y="7915459"/>
            <a:ext cx="3480212" cy="18794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620014" y="4490269"/>
            <a:ext cx="2580939" cy="2464074"/>
            <a:chOff x="0" y="0"/>
            <a:chExt cx="679754" cy="6489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9754" cy="648974"/>
            </a:xfrm>
            <a:custGeom>
              <a:avLst/>
              <a:gdLst/>
              <a:ahLst/>
              <a:cxnLst/>
              <a:rect l="l" t="t" r="r" b="b"/>
              <a:pathLst>
                <a:path w="679754" h="648974">
                  <a:moveTo>
                    <a:pt x="0" y="0"/>
                  </a:moveTo>
                  <a:lnTo>
                    <a:pt x="679754" y="0"/>
                  </a:lnTo>
                  <a:lnTo>
                    <a:pt x="679754" y="648974"/>
                  </a:lnTo>
                  <a:lnTo>
                    <a:pt x="0" y="6489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80840" y="4592663"/>
            <a:ext cx="2259286" cy="225928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4454" y="618100"/>
            <a:ext cx="15567143" cy="1748961"/>
            <a:chOff x="0" y="0"/>
            <a:chExt cx="20756190" cy="2331949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20756190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0"/>
                </a:lnSpc>
              </a:pPr>
              <a:r>
                <a:rPr lang="en-US" sz="3800" spc="380">
                  <a:solidFill>
                    <a:srgbClr val="FFEEA5"/>
                  </a:solidFill>
                  <a:latin typeface="Glacial Indifference Bold"/>
                </a:rPr>
                <a:t>COORDENAÇÃO DE CAPITALIZAÇÃO E SERVIÇOS FINANCEIROS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04792"/>
              <a:ext cx="17905513" cy="622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FAFAFA"/>
                  </a:solidFill>
                  <a:latin typeface="Glacial Indifference Italics"/>
                </a:rPr>
                <a:t>Sebrae RJ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03475" y="3309169"/>
            <a:ext cx="1388104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AFAFA"/>
                </a:solidFill>
                <a:latin typeface="Glacial Indifference Bold"/>
              </a:rPr>
              <a:t>servicosfinanceiros@rj.sebrae.com.br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87047" y="4800286"/>
            <a:ext cx="6899176" cy="188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5"/>
              </a:lnSpc>
            </a:pPr>
            <a:r>
              <a:rPr lang="en-US" sz="4500" u="none" spc="44">
                <a:solidFill>
                  <a:srgbClr val="FAFAFA"/>
                </a:solidFill>
                <a:latin typeface="Glacial Indifference"/>
              </a:rPr>
              <a:t>Central de Relacionamento</a:t>
            </a:r>
          </a:p>
          <a:p>
            <a:pPr marL="0" lvl="0" indent="0">
              <a:lnSpc>
                <a:spcPts val="4905"/>
              </a:lnSpc>
            </a:pPr>
            <a:r>
              <a:rPr lang="en-US" sz="4500" u="none" spc="44">
                <a:solidFill>
                  <a:srgbClr val="FAFAFA"/>
                </a:solidFill>
                <a:latin typeface="Glacial Indifference"/>
              </a:rPr>
              <a:t>0800 570 0800</a:t>
            </a:r>
          </a:p>
          <a:p>
            <a:pPr marL="0" lvl="0" indent="0">
              <a:lnSpc>
                <a:spcPts val="4905"/>
              </a:lnSpc>
            </a:pPr>
            <a:r>
              <a:rPr lang="en-US" sz="4500" u="none" spc="44">
                <a:solidFill>
                  <a:srgbClr val="FAFAFA"/>
                </a:solidFill>
                <a:latin typeface="Glacial Indifference"/>
              </a:rPr>
              <a:t>Whatsapp (21) 96576-7825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7857269" cy="11456947"/>
          </a:xfrm>
          <a:prstGeom prst="rect">
            <a:avLst/>
          </a:prstGeom>
          <a:solidFill>
            <a:srgbClr val="FFEEA5"/>
          </a:solidFill>
        </p:spPr>
      </p:sp>
      <p:sp>
        <p:nvSpPr>
          <p:cNvPr id="3" name="TextBox 3"/>
          <p:cNvSpPr txBox="1"/>
          <p:nvPr/>
        </p:nvSpPr>
        <p:spPr>
          <a:xfrm>
            <a:off x="299811" y="3517900"/>
            <a:ext cx="6448241" cy="318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Qual nosso foco estratégico?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98031" y="876300"/>
            <a:ext cx="10185698" cy="1036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Orientar e facilicar o acesso das pequenas empresas e potenciais empresários a recursos e demais serviços financeiros;​​</a:t>
            </a:r>
          </a:p>
          <a:p>
            <a:pPr>
              <a:lnSpc>
                <a:spcPts val="378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Estruturar e disseminar os novos instrumentos de inovação financeira (fintechs, instituições de pagamento, investidores anjos);​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Disseminar instrumentos de garantia (FAMPE, Fungetur);​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AFAFA"/>
                </a:solidFill>
                <a:latin typeface="Glacial Indifference"/>
              </a:rPr>
              <a:t>Capacitar pequenas empresas e potenciais empresários por meio de conteúdos e produtos na temática de finanças e acesso ao crédito.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49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t="9298" b="9298"/>
          <a:stretch>
            <a:fillRect/>
          </a:stretch>
        </p:blipFill>
        <p:spPr>
          <a:xfrm>
            <a:off x="323434" y="356742"/>
            <a:ext cx="17641132" cy="95735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7790" y="1338237"/>
            <a:ext cx="10107822" cy="10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Como atuamos?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4454" y="3172321"/>
            <a:ext cx="9387432" cy="4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028700" y="3677128"/>
            <a:ext cx="14961365" cy="524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Rodada/Sessão de crédito e Maratonas Financeiras (palestras e apresentações de linhas de crédito);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FAMPE e Fundos Garantidores​;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Palestras, oficinas, consultorias na temática de finanças e acesso ao crédito.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algn="l"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6974130" cy="11456947"/>
          </a:xfrm>
          <a:prstGeom prst="rect">
            <a:avLst/>
          </a:prstGeom>
          <a:solidFill>
            <a:srgbClr val="FFEEA5"/>
          </a:solidFill>
        </p:spPr>
      </p:sp>
      <p:sp>
        <p:nvSpPr>
          <p:cNvPr id="3" name="TextBox 3"/>
          <p:cNvSpPr txBox="1"/>
          <p:nvPr/>
        </p:nvSpPr>
        <p:spPr>
          <a:xfrm>
            <a:off x="268323" y="962025"/>
            <a:ext cx="6090991" cy="296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DF5A49"/>
                </a:solidFill>
                <a:latin typeface="League Spartan"/>
              </a:rPr>
              <a:t>Agentes de</a:t>
            </a:r>
          </a:p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DF5A49"/>
                </a:solidFill>
                <a:latin typeface="League Spartan"/>
              </a:rPr>
              <a:t>Crédito e Finanças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26014" y="2390775"/>
            <a:ext cx="11100789" cy="1267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 Bold"/>
              </a:rPr>
              <a:t>Consultorias de Finanças e Acesso a Crédito - 5h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 Bold"/>
              </a:rPr>
              <a:t>Consultoria Primeiros Passos Para Renegociação de Dívidas - 5h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 Bold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FAFAFA"/>
                </a:solidFill>
                <a:latin typeface="Glacial Indifference Bold"/>
              </a:rPr>
              <a:t>ESTRUTURA: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Alinhamento e levantamentos de informações - 2h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Conteúdo e orientações - 2h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Monitoramento, correções e dúvidas finais - 1h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02087" y="4589556"/>
            <a:ext cx="1487283" cy="29745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425833" y="962025"/>
            <a:ext cx="1003426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>
                <a:solidFill>
                  <a:srgbClr val="FBF19D"/>
                </a:solidFill>
                <a:latin typeface="League Spartan"/>
              </a:rPr>
              <a:t>Consultorias Gratuitas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323" y="8353416"/>
            <a:ext cx="6090991" cy="92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2"/>
              </a:lnSpc>
            </a:pPr>
            <a:r>
              <a:rPr lang="en-US" sz="5824">
                <a:solidFill>
                  <a:srgbClr val="DF5A49"/>
                </a:solidFill>
                <a:latin typeface="League Spartan"/>
              </a:rPr>
              <a:t>O que são?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12400" r="846" b="6461"/>
          <a:stretch>
            <a:fillRect/>
          </a:stretch>
        </p:blipFill>
        <p:spPr>
          <a:xfrm>
            <a:off x="219495" y="277918"/>
            <a:ext cx="17849009" cy="97311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0190" y="1333500"/>
            <a:ext cx="10107822" cy="10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2"/>
              </a:lnSpc>
            </a:pPr>
            <a:r>
              <a:rPr lang="en-US" sz="6525">
                <a:solidFill>
                  <a:srgbClr val="FFEEA5"/>
                </a:solidFill>
                <a:latin typeface="League Spartan"/>
              </a:rPr>
              <a:t>Cenário Econômico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29428"/>
            <a:ext cx="15570965" cy="582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Aumento do empreendedorismo;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Crescimento da concorrência;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Endividamento;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Margens lucro reduzidas;</a:t>
            </a:r>
          </a:p>
          <a:p>
            <a:pPr>
              <a:lnSpc>
                <a:spcPts val="4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 algn="l">
              <a:lnSpc>
                <a:spcPts val="459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Preocupação dos empresários com seus custos e despesas e geração de negócios.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8277495" cy="11456947"/>
          </a:xfrm>
          <a:prstGeom prst="rect">
            <a:avLst/>
          </a:prstGeom>
          <a:solidFill>
            <a:srgbClr val="FFEE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5000"/>
          </a:blip>
          <a:srcRect l="9211" r="46605"/>
          <a:stretch>
            <a:fillRect/>
          </a:stretch>
        </p:blipFill>
        <p:spPr>
          <a:xfrm>
            <a:off x="231063" y="209550"/>
            <a:ext cx="7431616" cy="9867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2063" y="2173268"/>
            <a:ext cx="6448241" cy="638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Por que as pequenas empresas fecham nos primeiros anos?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91931" y="1755775"/>
            <a:ext cx="9272169" cy="703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1.  Falta de um plano estruturado de negócios;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2. Não identificar e não entender as necessidades do público-alvo;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3. Não ter um projeto de marketing;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4. Dificuldades com a administração financeira.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4816" y="-584974"/>
            <a:ext cx="8277495" cy="11456947"/>
          </a:xfrm>
          <a:prstGeom prst="rect">
            <a:avLst/>
          </a:prstGeom>
          <a:solidFill>
            <a:srgbClr val="FFEE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999"/>
          </a:blip>
          <a:srcRect l="2509"/>
          <a:stretch>
            <a:fillRect/>
          </a:stretch>
        </p:blipFill>
        <p:spPr>
          <a:xfrm>
            <a:off x="297738" y="292522"/>
            <a:ext cx="7401280" cy="97019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2063" y="2706668"/>
            <a:ext cx="6448241" cy="531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50"/>
              </a:lnSpc>
            </a:pPr>
            <a:r>
              <a:rPr lang="en-US" sz="6500">
                <a:solidFill>
                  <a:srgbClr val="DF5A49"/>
                </a:solidFill>
                <a:latin typeface="League Spartan"/>
              </a:rPr>
              <a:t>Principais problemas financeiros identificados na MPEs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91931" y="1507490"/>
            <a:ext cx="9272169" cy="75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43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Gestão ineficiente de fluxo de caixa;</a:t>
            </a:r>
          </a:p>
          <a:p>
            <a:pPr>
              <a:lnSpc>
                <a:spcPts val="543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43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Ausência de controle financeiro efetivo;</a:t>
            </a:r>
          </a:p>
          <a:p>
            <a:pPr>
              <a:lnSpc>
                <a:spcPts val="543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43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Mistura entre contas da empresa e dos sócios;</a:t>
            </a:r>
          </a:p>
          <a:p>
            <a:pPr>
              <a:lnSpc>
                <a:spcPts val="543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>
              <a:lnSpc>
                <a:spcPts val="543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Não execução de cortes de despesas;</a:t>
            </a:r>
          </a:p>
          <a:p>
            <a:pPr>
              <a:lnSpc>
                <a:spcPts val="5439"/>
              </a:lnSpc>
            </a:pPr>
            <a:endParaRPr lang="en-US" sz="3999">
              <a:solidFill>
                <a:srgbClr val="FAFAFA"/>
              </a:solidFill>
              <a:latin typeface="Glacial Indifference"/>
            </a:endParaRPr>
          </a:p>
          <a:p>
            <a:pPr marL="863599" lvl="1" indent="-431800" algn="l">
              <a:lnSpc>
                <a:spcPts val="5439"/>
              </a:lnSpc>
              <a:buFont typeface="Arial"/>
              <a:buChar char="•"/>
            </a:pPr>
            <a:r>
              <a:rPr lang="en-US" sz="3999">
                <a:solidFill>
                  <a:srgbClr val="FAFAFA"/>
                </a:solidFill>
                <a:latin typeface="Glacial Indifference"/>
              </a:rPr>
              <a:t>Dificuldade de conseguir crédito.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3000"/>
          </a:blip>
          <a:srcRect t="4109" b="12844"/>
          <a:stretch>
            <a:fillRect/>
          </a:stretch>
        </p:blipFill>
        <p:spPr>
          <a:xfrm>
            <a:off x="202568" y="185738"/>
            <a:ext cx="17882865" cy="991552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8263" y="3023630"/>
            <a:ext cx="6093476" cy="6375227"/>
            <a:chOff x="0" y="0"/>
            <a:chExt cx="8124635" cy="8500302"/>
          </a:xfrm>
        </p:grpSpPr>
        <p:sp>
          <p:nvSpPr>
            <p:cNvPr id="4" name="TextBox 4"/>
            <p:cNvSpPr txBox="1"/>
            <p:nvPr/>
          </p:nvSpPr>
          <p:spPr>
            <a:xfrm>
              <a:off x="1835502" y="-57150"/>
              <a:ext cx="5743351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Conseguiu o empréstimo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35502" y="547165"/>
              <a:ext cx="5743351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Não conseguiu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35502" y="1151480"/>
              <a:ext cx="5743351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Aguardando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1667760" y="260222"/>
              <a:ext cx="83871" cy="1292501"/>
              <a:chOff x="530292" y="-3126213"/>
              <a:chExt cx="152400" cy="23485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30292" y="-3126213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DF5A49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530292" y="-2028128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530292" y="-930043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C9CB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3177768" y="7838837"/>
              <a:ext cx="3142691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Rio de Janeiro</a:t>
              </a:r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375922" y="1980688"/>
              <a:ext cx="6746383" cy="5661300"/>
              <a:chOff x="0" y="0"/>
              <a:chExt cx="12258677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-6350"/>
                <a:ext cx="122586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8677" h="12700">
                    <a:moveTo>
                      <a:pt x="0" y="0"/>
                    </a:moveTo>
                    <a:lnTo>
                      <a:pt x="12258677" y="0"/>
                    </a:lnTo>
                    <a:lnTo>
                      <a:pt x="122586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3422650"/>
                <a:ext cx="122586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8677" h="12700">
                    <a:moveTo>
                      <a:pt x="0" y="0"/>
                    </a:moveTo>
                    <a:lnTo>
                      <a:pt x="12258677" y="0"/>
                    </a:lnTo>
                    <a:lnTo>
                      <a:pt x="122586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6851650"/>
                <a:ext cx="122586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8677" h="12700">
                    <a:moveTo>
                      <a:pt x="0" y="0"/>
                    </a:moveTo>
                    <a:lnTo>
                      <a:pt x="12258677" y="0"/>
                    </a:lnTo>
                    <a:lnTo>
                      <a:pt x="122586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0280650"/>
                <a:ext cx="122586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8677" h="12700">
                    <a:moveTo>
                      <a:pt x="0" y="0"/>
                    </a:moveTo>
                    <a:lnTo>
                      <a:pt x="12258677" y="0"/>
                    </a:lnTo>
                    <a:lnTo>
                      <a:pt x="122586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1621380"/>
              <a:ext cx="1121922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60%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508480"/>
              <a:ext cx="1121922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40%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395580"/>
              <a:ext cx="1121922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20%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9909" y="7282680"/>
              <a:ext cx="832013" cy="661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Open Sans Light"/>
                </a:rPr>
                <a:t>0%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375922" y="2448968"/>
              <a:ext cx="6748713" cy="5193019"/>
              <a:chOff x="0" y="850900"/>
              <a:chExt cx="12262910" cy="94361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5654733"/>
                <a:ext cx="4090459" cy="4632267"/>
              </a:xfrm>
              <a:custGeom>
                <a:avLst/>
                <a:gdLst/>
                <a:ahLst/>
                <a:cxnLst/>
                <a:rect l="l" t="t" r="r" b="b"/>
                <a:pathLst>
                  <a:path w="4090459" h="4632267">
                    <a:moveTo>
                      <a:pt x="0" y="4632267"/>
                    </a:moveTo>
                    <a:lnTo>
                      <a:pt x="0" y="326898"/>
                    </a:lnTo>
                    <a:cubicBezTo>
                      <a:pt x="0" y="146357"/>
                      <a:pt x="146357" y="0"/>
                      <a:pt x="326898" y="0"/>
                    </a:cubicBezTo>
                    <a:lnTo>
                      <a:pt x="3763561" y="0"/>
                    </a:lnTo>
                    <a:cubicBezTo>
                      <a:pt x="3944102" y="0"/>
                      <a:pt x="4090459" y="146357"/>
                      <a:pt x="4090459" y="326898"/>
                    </a:cubicBezTo>
                    <a:lnTo>
                      <a:pt x="4090459" y="4632267"/>
                    </a:lnTo>
                    <a:close/>
                  </a:path>
                </a:pathLst>
              </a:custGeom>
              <a:solidFill>
                <a:srgbClr val="DF5A49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4086226" y="850900"/>
                <a:ext cx="4090459" cy="9436100"/>
              </a:xfrm>
              <a:custGeom>
                <a:avLst/>
                <a:gdLst/>
                <a:ahLst/>
                <a:cxnLst/>
                <a:rect l="l" t="t" r="r" b="b"/>
                <a:pathLst>
                  <a:path w="4090459" h="9436100">
                    <a:moveTo>
                      <a:pt x="0" y="9436100"/>
                    </a:moveTo>
                    <a:lnTo>
                      <a:pt x="0" y="326898"/>
                    </a:lnTo>
                    <a:cubicBezTo>
                      <a:pt x="0" y="146357"/>
                      <a:pt x="146357" y="0"/>
                      <a:pt x="326898" y="0"/>
                    </a:cubicBezTo>
                    <a:lnTo>
                      <a:pt x="3763561" y="0"/>
                    </a:lnTo>
                    <a:cubicBezTo>
                      <a:pt x="3944102" y="0"/>
                      <a:pt x="4090459" y="146357"/>
                      <a:pt x="4090459" y="326898"/>
                    </a:cubicBezTo>
                    <a:lnTo>
                      <a:pt x="4090459" y="943610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8172452" y="7198822"/>
                <a:ext cx="4090459" cy="3088178"/>
              </a:xfrm>
              <a:custGeom>
                <a:avLst/>
                <a:gdLst/>
                <a:ahLst/>
                <a:cxnLst/>
                <a:rect l="l" t="t" r="r" b="b"/>
                <a:pathLst>
                  <a:path w="4090459" h="3088178">
                    <a:moveTo>
                      <a:pt x="0" y="3088178"/>
                    </a:moveTo>
                    <a:lnTo>
                      <a:pt x="0" y="326898"/>
                    </a:lnTo>
                    <a:cubicBezTo>
                      <a:pt x="0" y="146357"/>
                      <a:pt x="146357" y="0"/>
                      <a:pt x="326897" y="0"/>
                    </a:cubicBezTo>
                    <a:lnTo>
                      <a:pt x="3763561" y="0"/>
                    </a:lnTo>
                    <a:cubicBezTo>
                      <a:pt x="3944101" y="0"/>
                      <a:pt x="4090458" y="146357"/>
                      <a:pt x="4090458" y="326898"/>
                    </a:cubicBezTo>
                    <a:lnTo>
                      <a:pt x="4090458" y="3088178"/>
                    </a:lnTo>
                    <a:close/>
                  </a:path>
                </a:pathLst>
              </a:custGeom>
              <a:solidFill>
                <a:srgbClr val="FC9CBB"/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758263" y="990600"/>
            <a:ext cx="7546962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DF5A49"/>
                </a:solidFill>
                <a:latin typeface="League Spartan"/>
              </a:rPr>
              <a:t>Das empresas que solicitaram empréstimos: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206420" y="9678987"/>
            <a:ext cx="1870083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74747"/>
                </a:solidFill>
                <a:latin typeface="Glacial Indifference"/>
              </a:rPr>
              <a:t>14ª edição e 25/04 a 02/05/2022 - Pesquisa: o impacto  da pandemia nos pequenos negócios - FGV e Sebrae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15093" y="4147493"/>
            <a:ext cx="6224169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74747"/>
                </a:solidFill>
                <a:latin typeface="Glacial Indifference Bold"/>
              </a:rPr>
              <a:t>59% dos pequenos negócios tem mais de 1/3 dos seus custos mensais comprometido com as dívidas.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233631-5b7d-4014-8ed6-7853a8ec76bf">
      <Terms xmlns="http://schemas.microsoft.com/office/infopath/2007/PartnerControls"/>
    </lcf76f155ced4ddcb4097134ff3c332f>
    <TaxCatchAll xmlns="4972bdeb-71e7-4f78-a412-0e79ef21ab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3C3FC5BAA3D746A381A74296D2E891" ma:contentTypeVersion="16" ma:contentTypeDescription="Crie um novo documento." ma:contentTypeScope="" ma:versionID="aae6963132a08a7979b10095b7479d16">
  <xsd:schema xmlns:xsd="http://www.w3.org/2001/XMLSchema" xmlns:xs="http://www.w3.org/2001/XMLSchema" xmlns:p="http://schemas.microsoft.com/office/2006/metadata/properties" xmlns:ns2="83233631-5b7d-4014-8ed6-7853a8ec76bf" xmlns:ns3="10dc1f0b-df26-4efc-a7f8-99d4ef0b3ba5" xmlns:ns4="4972bdeb-71e7-4f78-a412-0e79ef21ab88" targetNamespace="http://schemas.microsoft.com/office/2006/metadata/properties" ma:root="true" ma:fieldsID="daebfd2eb45e05e76bb5061ec6d31f13" ns2:_="" ns3:_="" ns4:_="">
    <xsd:import namespace="83233631-5b7d-4014-8ed6-7853a8ec76bf"/>
    <xsd:import namespace="10dc1f0b-df26-4efc-a7f8-99d4ef0b3ba5"/>
    <xsd:import namespace="4972bdeb-71e7-4f78-a412-0e79ef21ab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33631-5b7d-4014-8ed6-7853a8ec76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9cc491fe-547a-4263-97dd-51df7dc1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c1f0b-df26-4efc-a7f8-99d4ef0b3ba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2bdeb-71e7-4f78-a412-0e79ef21ab8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374f32-6587-4678-98d7-8e29d93b207b}" ma:internalName="TaxCatchAll" ma:showField="CatchAllData" ma:web="10dc1f0b-df26-4efc-a7f8-99d4ef0b3b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C5B02-F8F9-434D-B24F-885CD54F1FBD}">
  <ds:schemaRefs>
    <ds:schemaRef ds:uri="http://schemas.microsoft.com/office/2006/metadata/properties"/>
    <ds:schemaRef ds:uri="http://schemas.microsoft.com/office/infopath/2007/PartnerControls"/>
    <ds:schemaRef ds:uri="83233631-5b7d-4014-8ed6-7853a8ec76bf"/>
    <ds:schemaRef ds:uri="4972bdeb-71e7-4f78-a412-0e79ef21ab88"/>
  </ds:schemaRefs>
</ds:datastoreItem>
</file>

<file path=customXml/itemProps2.xml><?xml version="1.0" encoding="utf-8"?>
<ds:datastoreItem xmlns:ds="http://schemas.openxmlformats.org/officeDocument/2006/customXml" ds:itemID="{FE511ABC-3DB0-465B-A041-741CFB672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233631-5b7d-4014-8ed6-7853a8ec76bf"/>
    <ds:schemaRef ds:uri="10dc1f0b-df26-4efc-a7f8-99d4ef0b3ba5"/>
    <ds:schemaRef ds:uri="4972bdeb-71e7-4f78-a412-0e79ef21ab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2D66F9-0C0C-4A81-8951-AB06F0245B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2060</Words>
  <Application>Microsoft Office PowerPoint</Application>
  <PresentationFormat>Personalizar</PresentationFormat>
  <Paragraphs>289</Paragraphs>
  <Slides>26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9" baseType="lpstr">
      <vt:lpstr>Calibri</vt:lpstr>
      <vt:lpstr>Glacial Indifference</vt:lpstr>
      <vt:lpstr>Montserrat Classic Bold</vt:lpstr>
      <vt:lpstr>Open Sans Light</vt:lpstr>
      <vt:lpstr>Arial</vt:lpstr>
      <vt:lpstr>League Spartan</vt:lpstr>
      <vt:lpstr>Montserrat Light</vt:lpstr>
      <vt:lpstr>Open Sans Extra Bold</vt:lpstr>
      <vt:lpstr>Glacial Indifference Italics</vt:lpstr>
      <vt:lpstr>Glacial Indifference Bold</vt:lpstr>
      <vt:lpstr>League Spartan Heavy Italics</vt:lpstr>
      <vt:lpstr>Montserrat Light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(g) Dicas para acesso ao crédito</dc:title>
  <cp:lastModifiedBy>Matheus Rodrigues Bezerra</cp:lastModifiedBy>
  <cp:revision>7</cp:revision>
  <dcterms:created xsi:type="dcterms:W3CDTF">2006-08-16T00:00:00Z</dcterms:created>
  <dcterms:modified xsi:type="dcterms:W3CDTF">2023-05-11T20:22:12Z</dcterms:modified>
  <dc:identifier>DAFCRNp1WbE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0x010100403C3FC5BAA3D746A381A74296D2E891</vt:lpwstr>
  </property>
  <property fmtid="{D5CDD505-2E9C-101B-9397-08002B2CF9AE}" pid="3" name="MSIP_Label_d2c99699-b1b9-45c1-9c1a-f97cb816c8a0_Enabled">
    <vt:lpwstr>true</vt:lpwstr>
  </property>
  <property fmtid="{D5CDD505-2E9C-101B-9397-08002B2CF9AE}" pid="4" name="MSIP_Label_d2c99699-b1b9-45c1-9c1a-f97cb816c8a0_SetDate">
    <vt:lpwstr>2023-03-20T18:08:18Z</vt:lpwstr>
  </property>
  <property fmtid="{D5CDD505-2E9C-101B-9397-08002B2CF9AE}" pid="5" name="MSIP_Label_d2c99699-b1b9-45c1-9c1a-f97cb816c8a0_Method">
    <vt:lpwstr>Privileged</vt:lpwstr>
  </property>
  <property fmtid="{D5CDD505-2E9C-101B-9397-08002B2CF9AE}" pid="6" name="MSIP_Label_d2c99699-b1b9-45c1-9c1a-f97cb816c8a0_Name">
    <vt:lpwstr>RJ - Público</vt:lpwstr>
  </property>
  <property fmtid="{D5CDD505-2E9C-101B-9397-08002B2CF9AE}" pid="7" name="MSIP_Label_d2c99699-b1b9-45c1-9c1a-f97cb816c8a0_SiteId">
    <vt:lpwstr>97298271-1bd7-4ac5-935b-88addef636cc</vt:lpwstr>
  </property>
  <property fmtid="{D5CDD505-2E9C-101B-9397-08002B2CF9AE}" pid="8" name="MSIP_Label_d2c99699-b1b9-45c1-9c1a-f97cb816c8a0_ActionId">
    <vt:lpwstr>59ffdc7b-24eb-4afd-b1cf-8493996b6c13</vt:lpwstr>
  </property>
  <property fmtid="{D5CDD505-2E9C-101B-9397-08002B2CF9AE}" pid="9" name="MSIP_Label_d2c99699-b1b9-45c1-9c1a-f97cb816c8a0_ContentBits">
    <vt:lpwstr>1</vt:lpwstr>
  </property>
  <property fmtid="{D5CDD505-2E9C-101B-9397-08002B2CF9AE}" pid="10" name="ClassificationContentMarkingHeaderLocations">
    <vt:lpwstr>Office Theme:8</vt:lpwstr>
  </property>
  <property fmtid="{D5CDD505-2E9C-101B-9397-08002B2CF9AE}" pid="11" name="ClassificationContentMarkingHeaderText">
    <vt:lpwstr>Público</vt:lpwstr>
  </property>
  <property fmtid="{D5CDD505-2E9C-101B-9397-08002B2CF9AE}" pid="12" name="MediaServiceImageTags">
    <vt:lpwstr/>
  </property>
</Properties>
</file>